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5" r:id="rId3"/>
  </p:sldMasterIdLst>
  <p:notesMasterIdLst>
    <p:notesMasterId r:id="rId41"/>
  </p:notesMasterIdLst>
  <p:sldIdLst>
    <p:sldId id="290" r:id="rId4"/>
    <p:sldId id="260" r:id="rId5"/>
    <p:sldId id="267" r:id="rId6"/>
    <p:sldId id="289" r:id="rId7"/>
    <p:sldId id="268" r:id="rId8"/>
    <p:sldId id="269" r:id="rId9"/>
    <p:sldId id="275" r:id="rId10"/>
    <p:sldId id="271" r:id="rId11"/>
    <p:sldId id="272" r:id="rId12"/>
    <p:sldId id="273" r:id="rId13"/>
    <p:sldId id="303" r:id="rId14"/>
    <p:sldId id="297" r:id="rId15"/>
    <p:sldId id="274" r:id="rId16"/>
    <p:sldId id="276" r:id="rId17"/>
    <p:sldId id="277" r:id="rId18"/>
    <p:sldId id="278" r:id="rId19"/>
    <p:sldId id="259" r:id="rId20"/>
    <p:sldId id="301" r:id="rId21"/>
    <p:sldId id="258" r:id="rId22"/>
    <p:sldId id="261" r:id="rId23"/>
    <p:sldId id="262" r:id="rId24"/>
    <p:sldId id="283" r:id="rId25"/>
    <p:sldId id="293" r:id="rId26"/>
    <p:sldId id="292" r:id="rId27"/>
    <p:sldId id="284" r:id="rId28"/>
    <p:sldId id="285" r:id="rId29"/>
    <p:sldId id="263" r:id="rId30"/>
    <p:sldId id="298" r:id="rId31"/>
    <p:sldId id="299" r:id="rId32"/>
    <p:sldId id="300" r:id="rId33"/>
    <p:sldId id="279" r:id="rId34"/>
    <p:sldId id="280" r:id="rId35"/>
    <p:sldId id="257" r:id="rId36"/>
    <p:sldId id="281" r:id="rId37"/>
    <p:sldId id="294" r:id="rId38"/>
    <p:sldId id="264" r:id="rId39"/>
    <p:sldId id="302" r:id="rId40"/>
  </p:sldIdLst>
  <p:sldSz cx="9144000" cy="6858000" type="screen4x3"/>
  <p:notesSz cx="6858000" cy="9144000"/>
  <p:defaultTextStyle>
    <a:defPPr>
      <a:defRPr lang="fr-FR"/>
    </a:defPPr>
    <a:lvl1pPr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ude Tremblay" initials="CT" lastIdx="15" clrIdx="0">
    <p:extLst>
      <p:ext uri="{19B8F6BF-5375-455C-9EA6-DF929625EA0E}">
        <p15:presenceInfo xmlns:p15="http://schemas.microsoft.com/office/powerpoint/2012/main" userId="S-1-5-21-1838967926-1221094455-2099212325-181585" providerId="AD"/>
      </p:ext>
    </p:extLst>
  </p:cmAuthor>
  <p:cmAuthor id="2" name="ANNE DOUVILLE" initials="AD" lastIdx="6" clrIdx="1">
    <p:extLst>
      <p:ext uri="{19B8F6BF-5375-455C-9EA6-DF929625EA0E}">
        <p15:presenceInfo xmlns:p15="http://schemas.microsoft.com/office/powerpoint/2012/main" userId="S-1-5-21-1838967926-1221094455-2099212325-1860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ABE505-7BD9-4ED8-BA56-2C1B4D3EDBBB}" v="9" dt="2020-05-12T21:06:59.33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4" autoAdjust="0"/>
    <p:restoredTop sz="77182" autoAdjust="0"/>
  </p:normalViewPr>
  <p:slideViewPr>
    <p:cSldViewPr snapToObjects="1">
      <p:cViewPr varScale="1">
        <p:scale>
          <a:sx n="87" d="100"/>
          <a:sy n="87" d="100"/>
        </p:scale>
        <p:origin x="157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ime-Antoine Tremblay" userId="83ce558164dd891e" providerId="LiveId" clId="{A0ABE505-7BD9-4ED8-BA56-2C1B4D3EDBBB}"/>
    <pc:docChg chg="custSel modSld">
      <pc:chgData name="Maxime-Antoine Tremblay" userId="83ce558164dd891e" providerId="LiveId" clId="{A0ABE505-7BD9-4ED8-BA56-2C1B4D3EDBBB}" dt="2020-05-12T21:07:00.609" v="307" actId="1076"/>
      <pc:docMkLst>
        <pc:docMk/>
      </pc:docMkLst>
      <pc:sldChg chg="addSp modSp mod">
        <pc:chgData name="Maxime-Antoine Tremblay" userId="83ce558164dd891e" providerId="LiveId" clId="{A0ABE505-7BD9-4ED8-BA56-2C1B4D3EDBBB}" dt="2020-05-12T21:05:27.808" v="180" actId="207"/>
        <pc:sldMkLst>
          <pc:docMk/>
          <pc:sldMk cId="3733256474" sldId="262"/>
        </pc:sldMkLst>
        <pc:spChg chg="add mod">
          <ac:chgData name="Maxime-Antoine Tremblay" userId="83ce558164dd891e" providerId="LiveId" clId="{A0ABE505-7BD9-4ED8-BA56-2C1B4D3EDBBB}" dt="2020-05-12T21:05:27.808" v="180" actId="207"/>
          <ac:spMkLst>
            <pc:docMk/>
            <pc:sldMk cId="3733256474" sldId="262"/>
            <ac:spMk id="4" creationId="{6F42085F-CD24-4A19-8712-22F9E5182231}"/>
          </ac:spMkLst>
        </pc:spChg>
      </pc:sldChg>
      <pc:sldChg chg="addSp modSp mod">
        <pc:chgData name="Maxime-Antoine Tremblay" userId="83ce558164dd891e" providerId="LiveId" clId="{A0ABE505-7BD9-4ED8-BA56-2C1B4D3EDBBB}" dt="2020-05-12T21:07:00.609" v="307" actId="1076"/>
        <pc:sldMkLst>
          <pc:docMk/>
          <pc:sldMk cId="3158911759" sldId="263"/>
        </pc:sldMkLst>
        <pc:spChg chg="add mod">
          <ac:chgData name="Maxime-Antoine Tremblay" userId="83ce558164dd891e" providerId="LiveId" clId="{A0ABE505-7BD9-4ED8-BA56-2C1B4D3EDBBB}" dt="2020-05-12T21:07:00.609" v="307" actId="1076"/>
          <ac:spMkLst>
            <pc:docMk/>
            <pc:sldMk cId="3158911759" sldId="263"/>
            <ac:spMk id="4" creationId="{83CF8652-550D-47FD-A75E-88289533B612}"/>
          </ac:spMkLst>
        </pc:spChg>
      </pc:sldChg>
      <pc:sldChg chg="addSp modSp mod">
        <pc:chgData name="Maxime-Antoine Tremblay" userId="83ce558164dd891e" providerId="LiveId" clId="{A0ABE505-7BD9-4ED8-BA56-2C1B4D3EDBBB}" dt="2020-05-12T21:05:24.138" v="179" actId="207"/>
        <pc:sldMkLst>
          <pc:docMk/>
          <pc:sldMk cId="2384436885" sldId="284"/>
        </pc:sldMkLst>
        <pc:spChg chg="add mod">
          <ac:chgData name="Maxime-Antoine Tremblay" userId="83ce558164dd891e" providerId="LiveId" clId="{A0ABE505-7BD9-4ED8-BA56-2C1B4D3EDBBB}" dt="2020-05-12T21:05:24.138" v="179" actId="207"/>
          <ac:spMkLst>
            <pc:docMk/>
            <pc:sldMk cId="2384436885" sldId="284"/>
            <ac:spMk id="4" creationId="{F65D74E1-2349-4096-A354-8FBA55B3F77A}"/>
          </ac:spMkLst>
        </pc:spChg>
      </pc:sldChg>
    </pc:docChg>
  </pc:docChgLst>
  <pc:docChgLst>
    <pc:chgData name="Maxime-Antoine Tremblay" userId="83ce558164dd891e" providerId="LiveId" clId="{F3DD30EC-B32A-47EE-9B7B-76C7F19B2D3A}"/>
    <pc:docChg chg="undo custSel addSld modSld sldOrd">
      <pc:chgData name="Maxime-Antoine Tremblay" userId="83ce558164dd891e" providerId="LiveId" clId="{F3DD30EC-B32A-47EE-9B7B-76C7F19B2D3A}" dt="2020-05-08T01:57:05.090" v="1090" actId="14100"/>
      <pc:docMkLst>
        <pc:docMk/>
      </pc:docMkLst>
      <pc:sldChg chg="modSp new mod ord">
        <pc:chgData name="Maxime-Antoine Tremblay" userId="83ce558164dd891e" providerId="LiveId" clId="{F3DD30EC-B32A-47EE-9B7B-76C7F19B2D3A}" dt="2020-05-08T01:57:05.090" v="1090" actId="14100"/>
        <pc:sldMkLst>
          <pc:docMk/>
          <pc:sldMk cId="19778593" sldId="265"/>
        </pc:sldMkLst>
        <pc:spChg chg="mod">
          <ac:chgData name="Maxime-Antoine Tremblay" userId="83ce558164dd891e" providerId="LiveId" clId="{F3DD30EC-B32A-47EE-9B7B-76C7F19B2D3A}" dt="2020-05-08T01:48:41.009" v="145" actId="207"/>
          <ac:spMkLst>
            <pc:docMk/>
            <pc:sldMk cId="19778593" sldId="265"/>
            <ac:spMk id="2" creationId="{98AB74B5-573D-4886-AFC9-540637EFC104}"/>
          </ac:spMkLst>
        </pc:spChg>
        <pc:spChg chg="mod">
          <ac:chgData name="Maxime-Antoine Tremblay" userId="83ce558164dd891e" providerId="LiveId" clId="{F3DD30EC-B32A-47EE-9B7B-76C7F19B2D3A}" dt="2020-05-08T01:57:05.090" v="1090" actId="14100"/>
          <ac:spMkLst>
            <pc:docMk/>
            <pc:sldMk cId="19778593" sldId="265"/>
            <ac:spMk id="3" creationId="{507163FB-C013-4839-88E5-398E7959A4B5}"/>
          </ac:spMkLst>
        </pc:spChg>
      </pc:sldChg>
      <pc:sldChg chg="addSp delSp modSp add mod">
        <pc:chgData name="Maxime-Antoine Tremblay" userId="83ce558164dd891e" providerId="LiveId" clId="{F3DD30EC-B32A-47EE-9B7B-76C7F19B2D3A}" dt="2020-05-08T01:48:44.431" v="146" actId="207"/>
        <pc:sldMkLst>
          <pc:docMk/>
          <pc:sldMk cId="4084608587" sldId="266"/>
        </pc:sldMkLst>
        <pc:spChg chg="mod">
          <ac:chgData name="Maxime-Antoine Tremblay" userId="83ce558164dd891e" providerId="LiveId" clId="{F3DD30EC-B32A-47EE-9B7B-76C7F19B2D3A}" dt="2020-05-08T01:48:23.220" v="137" actId="20577"/>
          <ac:spMkLst>
            <pc:docMk/>
            <pc:sldMk cId="4084608587" sldId="266"/>
            <ac:spMk id="2" creationId="{1664146C-7959-4884-8810-449A08E2849C}"/>
          </ac:spMkLst>
        </pc:spChg>
        <pc:spChg chg="mod">
          <ac:chgData name="Maxime-Antoine Tremblay" userId="83ce558164dd891e" providerId="LiveId" clId="{F3DD30EC-B32A-47EE-9B7B-76C7F19B2D3A}" dt="2020-05-08T01:48:44.431" v="146" actId="207"/>
          <ac:spMkLst>
            <pc:docMk/>
            <pc:sldMk cId="4084608587" sldId="266"/>
            <ac:spMk id="3" creationId="{3B8D3557-E39E-419F-8B2C-52BB5C759C12}"/>
          </ac:spMkLst>
        </pc:spChg>
        <pc:picChg chg="add del mod">
          <ac:chgData name="Maxime-Antoine Tremblay" userId="83ce558164dd891e" providerId="LiveId" clId="{F3DD30EC-B32A-47EE-9B7B-76C7F19B2D3A}" dt="2020-05-08T01:47:40.617" v="91" actId="478"/>
          <ac:picMkLst>
            <pc:docMk/>
            <pc:sldMk cId="4084608587" sldId="266"/>
            <ac:picMk id="5" creationId="{84CE473F-9A8E-4D23-8081-3459679698E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1A4AD8-F62C-49C4-BA8F-3AE8697EBAF7}" type="datetimeFigureOut">
              <a:rPr lang="fr-CA" smtClean="0"/>
              <a:t>2020-10-21</a:t>
            </a:fld>
            <a:endParaRPr lang="fr-CA"/>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8FCA86-1491-4101-9E61-B402AE899C99}" type="slidenum">
              <a:rPr lang="fr-CA" smtClean="0"/>
              <a:t>‹N°›</a:t>
            </a:fld>
            <a:endParaRPr lang="fr-CA"/>
          </a:p>
        </p:txBody>
      </p:sp>
    </p:spTree>
    <p:extLst>
      <p:ext uri="{BB962C8B-B14F-4D97-AF65-F5344CB8AC3E}">
        <p14:creationId xmlns:p14="http://schemas.microsoft.com/office/powerpoint/2010/main" val="1837277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smtClean="0"/>
              <a:t>(limiter le retrait du masque au maximum)</a:t>
            </a:r>
          </a:p>
          <a:p>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14</a:t>
            </a:fld>
            <a:endParaRPr lang="fr-CA"/>
          </a:p>
        </p:txBody>
      </p:sp>
    </p:spTree>
    <p:extLst>
      <p:ext uri="{BB962C8B-B14F-4D97-AF65-F5344CB8AC3E}">
        <p14:creationId xmlns:p14="http://schemas.microsoft.com/office/powerpoint/2010/main" val="1835799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sz="1200" b="0" i="0" kern="1200" dirty="0" smtClean="0">
                <a:solidFill>
                  <a:schemeClr val="tx1"/>
                </a:solidFill>
                <a:effectLst/>
                <a:latin typeface="+mn-lt"/>
                <a:ea typeface="+mn-ea"/>
                <a:cs typeface="+mn-cs"/>
              </a:rPr>
              <a:t>"Le port du masque de procédure est obligatoire, dès l’arrivée au poste de travail. Les seules exceptions à cette règle sont :</a:t>
            </a:r>
          </a:p>
          <a:p>
            <a:pPr fontAlgn="ctr"/>
            <a:r>
              <a:rPr lang="fr-CA" sz="1200" b="0" i="0" kern="1200" dirty="0" smtClean="0">
                <a:solidFill>
                  <a:schemeClr val="tx1"/>
                </a:solidFill>
                <a:effectLst/>
                <a:latin typeface="+mn-lt"/>
                <a:ea typeface="+mn-ea"/>
                <a:cs typeface="+mn-cs"/>
              </a:rPr>
              <a:t>·         Le port du couvre-visage est permis pour l’intervenant entre l’entrée d’un site et son poste de travail et vice versa.</a:t>
            </a:r>
          </a:p>
          <a:p>
            <a:pPr fontAlgn="ctr"/>
            <a:r>
              <a:rPr lang="fr-CA" sz="1200" b="0" i="0" kern="1200" dirty="0" smtClean="0">
                <a:solidFill>
                  <a:schemeClr val="tx1"/>
                </a:solidFill>
                <a:effectLst/>
                <a:latin typeface="+mn-lt"/>
                <a:ea typeface="+mn-ea"/>
                <a:cs typeface="+mn-cs"/>
              </a:rPr>
              <a:t>·         Le retrait du masque de procédure est permis uniquement pour manger ou boire en respectant la distanciation physique (deux mètres ou barrière physique). Le masque de procédure doit être remis immédiatement après avoir terminé de manger ou boire.</a:t>
            </a:r>
          </a:p>
          <a:p>
            <a:pPr fontAlgn="ctr"/>
            <a:r>
              <a:rPr lang="fr-CA" sz="1200" b="0" i="0" kern="1200" dirty="0" smtClean="0">
                <a:solidFill>
                  <a:schemeClr val="tx1"/>
                </a:solidFill>
                <a:effectLst/>
                <a:latin typeface="+mn-lt"/>
                <a:ea typeface="+mn-ea"/>
                <a:cs typeface="+mn-cs"/>
              </a:rPr>
              <a:t>·         Le retrait du masque de procédure est autorisé lorsqu’un intervenant travaille dans un bureau fermé et que la distanciation physique est respectée (deux mètres ou barrière physique par exemple un paravent, ou plexis)."</a:t>
            </a:r>
          </a:p>
          <a:p>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17</a:t>
            </a:fld>
            <a:endParaRPr lang="fr-CA"/>
          </a:p>
        </p:txBody>
      </p:sp>
    </p:spTree>
    <p:extLst>
      <p:ext uri="{BB962C8B-B14F-4D97-AF65-F5344CB8AC3E}">
        <p14:creationId xmlns:p14="http://schemas.microsoft.com/office/powerpoint/2010/main" val="928057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i="1" dirty="0" smtClean="0"/>
              <a:t>Les employés des trois quarts de travail (jour-soir-nuit). </a:t>
            </a:r>
            <a:endParaRPr lang="fr-CA" altLang="fr-FR" sz="1200" i="1" dirty="0" smtClean="0">
              <a:latin typeface="Arial" panose="020B0604020202020204" pitchFamily="34" charset="0"/>
              <a:ea typeface="ＭＳ Ｐゴシック" panose="020B0600070205080204" pitchFamily="34" charset="-128"/>
            </a:endParaRPr>
          </a:p>
          <a:p>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20</a:t>
            </a:fld>
            <a:endParaRPr lang="fr-CA"/>
          </a:p>
        </p:txBody>
      </p:sp>
    </p:spTree>
    <p:extLst>
      <p:ext uri="{BB962C8B-B14F-4D97-AF65-F5344CB8AC3E}">
        <p14:creationId xmlns:p14="http://schemas.microsoft.com/office/powerpoint/2010/main" val="808373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smtClean="0">
                <a:solidFill>
                  <a:srgbClr val="FF0000"/>
                </a:solidFill>
                <a:latin typeface="Arial" panose="020B0604020202020204" pitchFamily="34" charset="0"/>
                <a:cs typeface="Arial" panose="020B0604020202020204" pitchFamily="34" charset="0"/>
              </a:rPr>
              <a:t>y compris l’hôpital</a:t>
            </a:r>
          </a:p>
          <a:p>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25</a:t>
            </a:fld>
            <a:endParaRPr lang="fr-CA"/>
          </a:p>
        </p:txBody>
      </p:sp>
    </p:spTree>
    <p:extLst>
      <p:ext uri="{BB962C8B-B14F-4D97-AF65-F5344CB8AC3E}">
        <p14:creationId xmlns:p14="http://schemas.microsoft.com/office/powerpoint/2010/main" val="2807644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Libre d’intervenir si vous voyez</a:t>
            </a:r>
            <a:r>
              <a:rPr lang="fr-CA" baseline="0" dirty="0" smtClean="0"/>
              <a:t> des manquements</a:t>
            </a:r>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26</a:t>
            </a:fld>
            <a:endParaRPr lang="fr-CA"/>
          </a:p>
        </p:txBody>
      </p:sp>
    </p:spTree>
    <p:extLst>
      <p:ext uri="{BB962C8B-B14F-4D97-AF65-F5344CB8AC3E}">
        <p14:creationId xmlns:p14="http://schemas.microsoft.com/office/powerpoint/2010/main" val="2201687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Cliquer directement sur l’image pour aller</a:t>
            </a:r>
            <a:r>
              <a:rPr lang="fr-CA" b="1" baseline="0" dirty="0" smtClean="0"/>
              <a:t> au sondage</a:t>
            </a:r>
            <a:endParaRPr lang="fr-CA" b="1"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31</a:t>
            </a:fld>
            <a:endParaRPr lang="fr-CA"/>
          </a:p>
        </p:txBody>
      </p:sp>
    </p:spTree>
    <p:extLst>
      <p:ext uri="{BB962C8B-B14F-4D97-AF65-F5344CB8AC3E}">
        <p14:creationId xmlns:p14="http://schemas.microsoft.com/office/powerpoint/2010/main" val="1160211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Les</a:t>
            </a:r>
            <a:r>
              <a:rPr lang="fr-CA" baseline="0" dirty="0" smtClean="0"/>
              <a:t> messages clés vous seront envoyé par courriel</a:t>
            </a:r>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32</a:t>
            </a:fld>
            <a:endParaRPr lang="fr-CA"/>
          </a:p>
        </p:txBody>
      </p:sp>
    </p:spTree>
    <p:extLst>
      <p:ext uri="{BB962C8B-B14F-4D97-AF65-F5344CB8AC3E}">
        <p14:creationId xmlns:p14="http://schemas.microsoft.com/office/powerpoint/2010/main" val="1915194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Durée indéterminée  (pandémie)</a:t>
            </a:r>
            <a:endParaRPr lang="fr-CA" dirty="0" smtClean="0">
              <a:solidFill>
                <a:srgbClr val="FF0000"/>
              </a:solidFill>
            </a:endParaRPr>
          </a:p>
          <a:p>
            <a:r>
              <a:rPr lang="fr-CA" dirty="0" smtClean="0"/>
              <a:t>Rencontres de suivi pour rétroactions : </a:t>
            </a:r>
            <a:r>
              <a:rPr lang="fr-CA" dirty="0" smtClean="0">
                <a:solidFill>
                  <a:srgbClr val="FF0000"/>
                </a:solidFill>
              </a:rPr>
              <a:t>semaine début novembre</a:t>
            </a:r>
          </a:p>
          <a:p>
            <a:r>
              <a:rPr lang="fr-CA" dirty="0" smtClean="0">
                <a:solidFill>
                  <a:srgbClr val="FF0000"/>
                </a:solidFill>
              </a:rPr>
              <a:t>Vous recevrez les horaires</a:t>
            </a:r>
            <a:r>
              <a:rPr lang="fr-CA" baseline="0" dirty="0" smtClean="0">
                <a:solidFill>
                  <a:srgbClr val="FF0000"/>
                </a:solidFill>
              </a:rPr>
              <a:t> par courriels sous peu. Il proviendra de France ou de Olivier.</a:t>
            </a:r>
            <a:endParaRPr lang="fr-CA" dirty="0" smtClean="0">
              <a:solidFill>
                <a:srgbClr val="FF0000"/>
              </a:solidFill>
            </a:endParaRPr>
          </a:p>
          <a:p>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33</a:t>
            </a:fld>
            <a:endParaRPr lang="fr-CA"/>
          </a:p>
        </p:txBody>
      </p:sp>
    </p:spTree>
    <p:extLst>
      <p:ext uri="{BB962C8B-B14F-4D97-AF65-F5344CB8AC3E}">
        <p14:creationId xmlns:p14="http://schemas.microsoft.com/office/powerpoint/2010/main" val="2917828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Migrera sous peu</a:t>
            </a:r>
            <a:r>
              <a:rPr lang="fr-CA" baseline="0" dirty="0" smtClean="0"/>
              <a:t> sur LE SPOT (intranet)</a:t>
            </a:r>
            <a:endParaRPr lang="fr-CA" dirty="0"/>
          </a:p>
        </p:txBody>
      </p:sp>
      <p:sp>
        <p:nvSpPr>
          <p:cNvPr id="4" name="Espace réservé du numéro de diapositive 3"/>
          <p:cNvSpPr>
            <a:spLocks noGrp="1"/>
          </p:cNvSpPr>
          <p:nvPr>
            <p:ph type="sldNum" sz="quarter" idx="10"/>
          </p:nvPr>
        </p:nvSpPr>
        <p:spPr/>
        <p:txBody>
          <a:bodyPr/>
          <a:lstStyle/>
          <a:p>
            <a:fld id="{838FCA86-1491-4101-9E61-B402AE899C99}" type="slidenum">
              <a:rPr lang="fr-CA" smtClean="0"/>
              <a:t>35</a:t>
            </a:fld>
            <a:endParaRPr lang="fr-CA"/>
          </a:p>
        </p:txBody>
      </p:sp>
    </p:spTree>
    <p:extLst>
      <p:ext uri="{BB962C8B-B14F-4D97-AF65-F5344CB8AC3E}">
        <p14:creationId xmlns:p14="http://schemas.microsoft.com/office/powerpoint/2010/main" val="2349503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solidFill>
                  <a:schemeClr val="accent6"/>
                </a:solidFill>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a:defRPr sz="1200">
                <a:solidFill>
                  <a:schemeClr val="bg1"/>
                </a:solidFill>
                <a:cs typeface="Arial" panose="020B0604020202020204" pitchFamily="34" charset="0"/>
              </a:defRPr>
            </a:lvl1pPr>
          </a:lstStyle>
          <a:p>
            <a:fld id="{9BDBC40E-5EC0-4D22-AD1D-801860C13000}" type="datetime1">
              <a:rPr lang="fr-FR" altLang="fr-FR"/>
              <a:pPr/>
              <a:t>21/10/2020</a:t>
            </a:fld>
            <a:endParaRPr lang="fr-FR" altLang="fr-FR"/>
          </a:p>
        </p:txBody>
      </p:sp>
    </p:spTree>
    <p:extLst>
      <p:ext uri="{BB962C8B-B14F-4D97-AF65-F5344CB8AC3E}">
        <p14:creationId xmlns:p14="http://schemas.microsoft.com/office/powerpoint/2010/main" val="396372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CA" dirty="0"/>
              <a:t>Cliquez et modifiez le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CA" dirty="0"/>
              <a:t>Cliquez pour modifier les styles du texte du masque</a:t>
            </a:r>
          </a:p>
          <a:p>
            <a:pPr lvl="1"/>
            <a:r>
              <a:rPr lang="fr-CA" dirty="0"/>
              <a:t>Deuxième niveau</a:t>
            </a:r>
          </a:p>
          <a:p>
            <a:pPr lvl="2"/>
            <a:r>
              <a:rPr lang="fr-CA" dirty="0"/>
              <a:t>Troisième niveau</a:t>
            </a:r>
          </a:p>
        </p:txBody>
      </p:sp>
      <p:sp>
        <p:nvSpPr>
          <p:cNvPr id="4" name="Espace réservé de la date 3"/>
          <p:cNvSpPr>
            <a:spLocks noGrp="1"/>
          </p:cNvSpPr>
          <p:nvPr>
            <p:ph type="dt" sz="half" idx="10"/>
          </p:nvPr>
        </p:nvSpPr>
        <p:spPr/>
        <p:txBody>
          <a:bodyPr/>
          <a:lstStyle>
            <a:lvl1pPr>
              <a:defRPr/>
            </a:lvl1pPr>
          </a:lstStyle>
          <a:p>
            <a:fld id="{3C56C483-8F8C-453E-8AE2-0A1131667177}" type="datetime1">
              <a:rPr lang="fr-FR" altLang="fr-FR"/>
              <a:pPr/>
              <a:t>21/10/2020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148A4C03-66D1-41D9-8F64-D9611228ACBE}" type="slidenum">
              <a:rPr lang="fr-FR" altLang="fr-FR"/>
              <a:pPr/>
              <a:t>‹N°›</a:t>
            </a:fld>
            <a:endParaRPr lang="fr-FR" altLang="fr-FR"/>
          </a:p>
        </p:txBody>
      </p:sp>
    </p:spTree>
    <p:extLst>
      <p:ext uri="{BB962C8B-B14F-4D97-AF65-F5344CB8AC3E}">
        <p14:creationId xmlns:p14="http://schemas.microsoft.com/office/powerpoint/2010/main" val="321372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CA" dirty="0"/>
              <a:t>Cliquez et modifiez le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p:txBody>
      </p:sp>
      <p:sp>
        <p:nvSpPr>
          <p:cNvPr id="5" name="Espace réservé de la date 4"/>
          <p:cNvSpPr>
            <a:spLocks noGrp="1"/>
          </p:cNvSpPr>
          <p:nvPr>
            <p:ph type="dt" sz="half" idx="10"/>
          </p:nvPr>
        </p:nvSpPr>
        <p:spPr>
          <a:xfrm>
            <a:off x="457200" y="6416675"/>
            <a:ext cx="2133600" cy="365125"/>
          </a:xfrm>
        </p:spPr>
        <p:txBody>
          <a:bodyPr/>
          <a:lstStyle>
            <a:lvl1pPr>
              <a:defRPr/>
            </a:lvl1pPr>
          </a:lstStyle>
          <a:p>
            <a:fld id="{2E06EE7A-06D1-47F9-A5DD-11297D9DBB0F}" type="datetime1">
              <a:rPr lang="fr-FR" altLang="fr-FR"/>
              <a:pPr/>
              <a:t>21/10/2020</a:t>
            </a:fld>
            <a:endParaRPr lang="fr-FR" altLang="fr-FR"/>
          </a:p>
        </p:txBody>
      </p:sp>
      <p:sp>
        <p:nvSpPr>
          <p:cNvPr id="6" name="Espace réservé du pied de page 5"/>
          <p:cNvSpPr>
            <a:spLocks noGrp="1"/>
          </p:cNvSpPr>
          <p:nvPr>
            <p:ph type="ftr" sz="quarter" idx="11"/>
          </p:nvPr>
        </p:nvSpPr>
        <p:spPr>
          <a:xfrm>
            <a:off x="3124200" y="6416675"/>
            <a:ext cx="2895600" cy="365125"/>
          </a:xfrm>
        </p:spPr>
        <p:txBody>
          <a:bodyPr/>
          <a:lstStyle>
            <a:lvl1pPr>
              <a:defRPr/>
            </a:lvl1pPr>
          </a:lstStyle>
          <a:p>
            <a:pPr>
              <a:defRPr/>
            </a:pPr>
            <a:endParaRPr lang="fr-FR"/>
          </a:p>
        </p:txBody>
      </p:sp>
      <p:sp>
        <p:nvSpPr>
          <p:cNvPr id="7" name="Espace réservé du numéro de diapositive 6"/>
          <p:cNvSpPr>
            <a:spLocks noGrp="1"/>
          </p:cNvSpPr>
          <p:nvPr>
            <p:ph type="sldNum" sz="quarter" idx="12"/>
          </p:nvPr>
        </p:nvSpPr>
        <p:spPr>
          <a:xfrm>
            <a:off x="6553200" y="6416675"/>
            <a:ext cx="2133600" cy="365125"/>
          </a:xfrm>
        </p:spPr>
        <p:txBody>
          <a:bodyPr/>
          <a:lstStyle>
            <a:lvl1pPr>
              <a:defRPr/>
            </a:lvl1pPr>
          </a:lstStyle>
          <a:p>
            <a:fld id="{5C43A5B8-162F-4E53-83F6-35DDA280D9B7}" type="slidenum">
              <a:rPr lang="fr-FR" altLang="fr-FR"/>
              <a:pPr/>
              <a:t>‹N°›</a:t>
            </a:fld>
            <a:endParaRPr lang="fr-FR" altLang="fr-FR"/>
          </a:p>
        </p:txBody>
      </p:sp>
    </p:spTree>
    <p:extLst>
      <p:ext uri="{BB962C8B-B14F-4D97-AF65-F5344CB8AC3E}">
        <p14:creationId xmlns:p14="http://schemas.microsoft.com/office/powerpoint/2010/main" val="3331095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Cliquez et modifiez le titre</a:t>
            </a:r>
            <a:endParaRPr lang="fr-FR"/>
          </a:p>
        </p:txBody>
      </p:sp>
      <p:sp>
        <p:nvSpPr>
          <p:cNvPr id="3" name="Espace réservé du contenu 2"/>
          <p:cNvSpPr>
            <a:spLocks noGrp="1"/>
          </p:cNvSpPr>
          <p:nvPr>
            <p:ph idx="1"/>
          </p:nvPr>
        </p:nvSpPr>
        <p:spPr/>
        <p:txBody>
          <a:bodyPr/>
          <a:lstStyle/>
          <a:p>
            <a:pPr lvl="0"/>
            <a:r>
              <a:rPr lang="fr-CA" dirty="0"/>
              <a:t>Cliquez pour modifier les styles du texte du masque</a:t>
            </a:r>
          </a:p>
          <a:p>
            <a:pPr lvl="1"/>
            <a:r>
              <a:rPr lang="fr-CA" dirty="0"/>
              <a:t>Deuxième niveau</a:t>
            </a:r>
          </a:p>
          <a:p>
            <a:pPr lvl="2"/>
            <a:r>
              <a:rPr lang="fr-CA" dirty="0"/>
              <a:t>Troisième niveau</a:t>
            </a:r>
          </a:p>
        </p:txBody>
      </p:sp>
      <p:sp>
        <p:nvSpPr>
          <p:cNvPr id="4" name="Espace réservé de la date 3"/>
          <p:cNvSpPr>
            <a:spLocks noGrp="1"/>
          </p:cNvSpPr>
          <p:nvPr>
            <p:ph type="dt" sz="half" idx="10"/>
          </p:nvPr>
        </p:nvSpPr>
        <p:spPr/>
        <p:txBody>
          <a:bodyPr/>
          <a:lstStyle>
            <a:lvl1pPr>
              <a:defRPr/>
            </a:lvl1pPr>
          </a:lstStyle>
          <a:p>
            <a:fld id="{57B7966C-96B2-4EE8-9AE9-BD55F33E5A95}" type="datetime1">
              <a:rPr lang="fr-FR" altLang="fr-FR"/>
              <a:pPr/>
              <a:t>21/10/2020</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13922BFC-7359-4967-97CB-C9743D544EEC}" type="slidenum">
              <a:rPr lang="fr-FR" altLang="fr-FR"/>
              <a:pPr/>
              <a:t>‹N°›</a:t>
            </a:fld>
            <a:endParaRPr lang="fr-FR" altLang="fr-FR"/>
          </a:p>
        </p:txBody>
      </p:sp>
    </p:spTree>
    <p:extLst>
      <p:ext uri="{BB962C8B-B14F-4D97-AF65-F5344CB8AC3E}">
        <p14:creationId xmlns:p14="http://schemas.microsoft.com/office/powerpoint/2010/main" val="33720292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Image 2" descr="PPT_Fond diapo-01.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4" r:id="rId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Image 7" descr="PPT_Fond diapo-02.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endParaRPr lang="fr-FR" altLang="fr-FR"/>
          </a:p>
        </p:txBody>
      </p:sp>
      <p:sp>
        <p:nvSpPr>
          <p:cNvPr id="3076"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9AC7393F-4C3F-485D-B6D2-E6CF2A26E4B2}" type="datetime1">
              <a:rPr lang="fr-FR" altLang="fr-FR"/>
              <a:pPr/>
              <a:t>21/10/2020</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128"/>
                <a:cs typeface="ＭＳ Ｐゴシック" charset="-128"/>
              </a:defRPr>
            </a:lvl1pPr>
          </a:lstStyle>
          <a:p>
            <a:pPr>
              <a:defRPr/>
            </a:pPr>
            <a:endParaRPr 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0BBD28C1-1466-4821-B60A-32CA599E37F7}"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702" r:id="rId1"/>
    <p:sldLayoutId id="2147483705" r:id="rId2"/>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Image 7" descr="PPT_Fond diapo-03.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endParaRPr lang="fr-FR" altLang="fr-FR"/>
          </a:p>
        </p:txBody>
      </p:sp>
      <p:sp>
        <p:nvSpPr>
          <p:cNvPr id="6148"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4F4B0333-B1FC-440B-823C-74CFE6E8C1B1}" type="datetime1">
              <a:rPr lang="fr-FR" altLang="fr-FR"/>
              <a:pPr/>
              <a:t>21/10/2020</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charset="0"/>
                <a:ea typeface="ＭＳ Ｐゴシック" charset="-128"/>
                <a:cs typeface="ＭＳ Ｐゴシック" charset="-128"/>
              </a:defRPr>
            </a:lvl1pPr>
          </a:lstStyle>
          <a:p>
            <a:pPr>
              <a:defRPr/>
            </a:pPr>
            <a:endParaRPr 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76A428A9-90EC-44E6-9E7C-4E16E20ED235}"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703" r:id="rId1"/>
  </p:sldLayoutIdLst>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annie.ruest@chudequebec.c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41" Type="http://schemas.openxmlformats.org/officeDocument/2006/relationships/tags" Target="../tags/tag4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4" Type="http://schemas.openxmlformats.org/officeDocument/2006/relationships/slideLayout" Target="../slideLayouts/slideLayout4.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s>
</file>

<file path=ppt/slides/_rels/slide9.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tags" Target="../tags/tag56.xml"/><Relationship Id="rId18" Type="http://schemas.openxmlformats.org/officeDocument/2006/relationships/tags" Target="../tags/tag61.xml"/><Relationship Id="rId26" Type="http://schemas.openxmlformats.org/officeDocument/2006/relationships/tags" Target="../tags/tag69.xml"/><Relationship Id="rId39" Type="http://schemas.openxmlformats.org/officeDocument/2006/relationships/tags" Target="../tags/tag82.xml"/><Relationship Id="rId3" Type="http://schemas.openxmlformats.org/officeDocument/2006/relationships/tags" Target="../tags/tag46.xml"/><Relationship Id="rId21" Type="http://schemas.openxmlformats.org/officeDocument/2006/relationships/tags" Target="../tags/tag64.xml"/><Relationship Id="rId34" Type="http://schemas.openxmlformats.org/officeDocument/2006/relationships/tags" Target="../tags/tag77.xml"/><Relationship Id="rId42" Type="http://schemas.openxmlformats.org/officeDocument/2006/relationships/tags" Target="../tags/tag85.xml"/><Relationship Id="rId7" Type="http://schemas.openxmlformats.org/officeDocument/2006/relationships/tags" Target="../tags/tag50.xml"/><Relationship Id="rId12" Type="http://schemas.openxmlformats.org/officeDocument/2006/relationships/tags" Target="../tags/tag55.xml"/><Relationship Id="rId17" Type="http://schemas.openxmlformats.org/officeDocument/2006/relationships/tags" Target="../tags/tag60.xml"/><Relationship Id="rId25" Type="http://schemas.openxmlformats.org/officeDocument/2006/relationships/tags" Target="../tags/tag68.xml"/><Relationship Id="rId33" Type="http://schemas.openxmlformats.org/officeDocument/2006/relationships/tags" Target="../tags/tag76.xml"/><Relationship Id="rId38" Type="http://schemas.openxmlformats.org/officeDocument/2006/relationships/tags" Target="../tags/tag81.xml"/><Relationship Id="rId2" Type="http://schemas.openxmlformats.org/officeDocument/2006/relationships/tags" Target="../tags/tag45.xml"/><Relationship Id="rId16" Type="http://schemas.openxmlformats.org/officeDocument/2006/relationships/tags" Target="../tags/tag59.xml"/><Relationship Id="rId20" Type="http://schemas.openxmlformats.org/officeDocument/2006/relationships/tags" Target="../tags/tag63.xml"/><Relationship Id="rId29" Type="http://schemas.openxmlformats.org/officeDocument/2006/relationships/tags" Target="../tags/tag72.xml"/><Relationship Id="rId41" Type="http://schemas.openxmlformats.org/officeDocument/2006/relationships/tags" Target="../tags/tag84.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24" Type="http://schemas.openxmlformats.org/officeDocument/2006/relationships/tags" Target="../tags/tag67.xml"/><Relationship Id="rId32" Type="http://schemas.openxmlformats.org/officeDocument/2006/relationships/tags" Target="../tags/tag75.xml"/><Relationship Id="rId37" Type="http://schemas.openxmlformats.org/officeDocument/2006/relationships/tags" Target="../tags/tag80.xml"/><Relationship Id="rId40" Type="http://schemas.openxmlformats.org/officeDocument/2006/relationships/tags" Target="../tags/tag83.xml"/><Relationship Id="rId5" Type="http://schemas.openxmlformats.org/officeDocument/2006/relationships/tags" Target="../tags/tag48.xml"/><Relationship Id="rId15" Type="http://schemas.openxmlformats.org/officeDocument/2006/relationships/tags" Target="../tags/tag58.xml"/><Relationship Id="rId23" Type="http://schemas.openxmlformats.org/officeDocument/2006/relationships/tags" Target="../tags/tag66.xml"/><Relationship Id="rId28" Type="http://schemas.openxmlformats.org/officeDocument/2006/relationships/tags" Target="../tags/tag71.xml"/><Relationship Id="rId36" Type="http://schemas.openxmlformats.org/officeDocument/2006/relationships/tags" Target="../tags/tag79.xml"/><Relationship Id="rId10" Type="http://schemas.openxmlformats.org/officeDocument/2006/relationships/tags" Target="../tags/tag53.xml"/><Relationship Id="rId19" Type="http://schemas.openxmlformats.org/officeDocument/2006/relationships/tags" Target="../tags/tag62.xml"/><Relationship Id="rId31" Type="http://schemas.openxmlformats.org/officeDocument/2006/relationships/tags" Target="../tags/tag74.xml"/><Relationship Id="rId44" Type="http://schemas.openxmlformats.org/officeDocument/2006/relationships/slideLayout" Target="../slideLayouts/slideLayout4.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tags" Target="../tags/tag57.xml"/><Relationship Id="rId22" Type="http://schemas.openxmlformats.org/officeDocument/2006/relationships/tags" Target="../tags/tag65.xml"/><Relationship Id="rId27" Type="http://schemas.openxmlformats.org/officeDocument/2006/relationships/tags" Target="../tags/tag70.xml"/><Relationship Id="rId30" Type="http://schemas.openxmlformats.org/officeDocument/2006/relationships/tags" Target="../tags/tag73.xml"/><Relationship Id="rId35" Type="http://schemas.openxmlformats.org/officeDocument/2006/relationships/tags" Target="../tags/tag78.xml"/><Relationship Id="rId43" Type="http://schemas.openxmlformats.org/officeDocument/2006/relationships/tags" Target="../tags/tag86.xml"/></Relationships>
</file>

<file path=ppt/slides/_rels/slide10.xml.rels><?xml version="1.0" encoding="UTF-8" standalone="yes"?>
<Relationships xmlns="http://schemas.openxmlformats.org/package/2006/relationships"><Relationship Id="rId13" Type="http://schemas.openxmlformats.org/officeDocument/2006/relationships/tags" Target="../tags/tag99.xml"/><Relationship Id="rId18" Type="http://schemas.openxmlformats.org/officeDocument/2006/relationships/tags" Target="../tags/tag104.xml"/><Relationship Id="rId26" Type="http://schemas.openxmlformats.org/officeDocument/2006/relationships/tags" Target="../tags/tag112.xml"/><Relationship Id="rId39" Type="http://schemas.openxmlformats.org/officeDocument/2006/relationships/tags" Target="../tags/tag125.xml"/><Relationship Id="rId21" Type="http://schemas.openxmlformats.org/officeDocument/2006/relationships/tags" Target="../tags/tag107.xml"/><Relationship Id="rId34" Type="http://schemas.openxmlformats.org/officeDocument/2006/relationships/tags" Target="../tags/tag120.xml"/><Relationship Id="rId42" Type="http://schemas.openxmlformats.org/officeDocument/2006/relationships/tags" Target="../tags/tag128.xml"/><Relationship Id="rId47" Type="http://schemas.openxmlformats.org/officeDocument/2006/relationships/tags" Target="../tags/tag133.xml"/><Relationship Id="rId50" Type="http://schemas.openxmlformats.org/officeDocument/2006/relationships/tags" Target="../tags/tag136.xml"/><Relationship Id="rId55" Type="http://schemas.openxmlformats.org/officeDocument/2006/relationships/tags" Target="../tags/tag141.xml"/><Relationship Id="rId63" Type="http://schemas.openxmlformats.org/officeDocument/2006/relationships/tags" Target="../tags/tag149.xml"/><Relationship Id="rId7" Type="http://schemas.openxmlformats.org/officeDocument/2006/relationships/tags" Target="../tags/tag93.xml"/><Relationship Id="rId2" Type="http://schemas.openxmlformats.org/officeDocument/2006/relationships/tags" Target="../tags/tag88.xml"/><Relationship Id="rId16" Type="http://schemas.openxmlformats.org/officeDocument/2006/relationships/tags" Target="../tags/tag102.xml"/><Relationship Id="rId20" Type="http://schemas.openxmlformats.org/officeDocument/2006/relationships/tags" Target="../tags/tag106.xml"/><Relationship Id="rId29" Type="http://schemas.openxmlformats.org/officeDocument/2006/relationships/tags" Target="../tags/tag115.xml"/><Relationship Id="rId41" Type="http://schemas.openxmlformats.org/officeDocument/2006/relationships/tags" Target="../tags/tag127.xml"/><Relationship Id="rId54" Type="http://schemas.openxmlformats.org/officeDocument/2006/relationships/tags" Target="../tags/tag140.xml"/><Relationship Id="rId62" Type="http://schemas.openxmlformats.org/officeDocument/2006/relationships/tags" Target="../tags/tag14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24" Type="http://schemas.openxmlformats.org/officeDocument/2006/relationships/tags" Target="../tags/tag110.xml"/><Relationship Id="rId32" Type="http://schemas.openxmlformats.org/officeDocument/2006/relationships/tags" Target="../tags/tag118.xml"/><Relationship Id="rId37" Type="http://schemas.openxmlformats.org/officeDocument/2006/relationships/tags" Target="../tags/tag123.xml"/><Relationship Id="rId40" Type="http://schemas.openxmlformats.org/officeDocument/2006/relationships/tags" Target="../tags/tag126.xml"/><Relationship Id="rId45" Type="http://schemas.openxmlformats.org/officeDocument/2006/relationships/tags" Target="../tags/tag131.xml"/><Relationship Id="rId53" Type="http://schemas.openxmlformats.org/officeDocument/2006/relationships/tags" Target="../tags/tag139.xml"/><Relationship Id="rId58" Type="http://schemas.openxmlformats.org/officeDocument/2006/relationships/tags" Target="../tags/tag144.xml"/><Relationship Id="rId5" Type="http://schemas.openxmlformats.org/officeDocument/2006/relationships/tags" Target="../tags/tag91.xml"/><Relationship Id="rId15" Type="http://schemas.openxmlformats.org/officeDocument/2006/relationships/tags" Target="../tags/tag101.xml"/><Relationship Id="rId23" Type="http://schemas.openxmlformats.org/officeDocument/2006/relationships/tags" Target="../tags/tag109.xml"/><Relationship Id="rId28" Type="http://schemas.openxmlformats.org/officeDocument/2006/relationships/tags" Target="../tags/tag114.xml"/><Relationship Id="rId36" Type="http://schemas.openxmlformats.org/officeDocument/2006/relationships/tags" Target="../tags/tag122.xml"/><Relationship Id="rId49" Type="http://schemas.openxmlformats.org/officeDocument/2006/relationships/tags" Target="../tags/tag135.xml"/><Relationship Id="rId57" Type="http://schemas.openxmlformats.org/officeDocument/2006/relationships/tags" Target="../tags/tag143.xml"/><Relationship Id="rId61" Type="http://schemas.openxmlformats.org/officeDocument/2006/relationships/tags" Target="../tags/tag147.xml"/><Relationship Id="rId10" Type="http://schemas.openxmlformats.org/officeDocument/2006/relationships/tags" Target="../tags/tag96.xml"/><Relationship Id="rId19" Type="http://schemas.openxmlformats.org/officeDocument/2006/relationships/tags" Target="../tags/tag105.xml"/><Relationship Id="rId31" Type="http://schemas.openxmlformats.org/officeDocument/2006/relationships/tags" Target="../tags/tag117.xml"/><Relationship Id="rId44" Type="http://schemas.openxmlformats.org/officeDocument/2006/relationships/tags" Target="../tags/tag130.xml"/><Relationship Id="rId52" Type="http://schemas.openxmlformats.org/officeDocument/2006/relationships/tags" Target="../tags/tag138.xml"/><Relationship Id="rId60" Type="http://schemas.openxmlformats.org/officeDocument/2006/relationships/tags" Target="../tags/tag146.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tags" Target="../tags/tag100.xml"/><Relationship Id="rId22" Type="http://schemas.openxmlformats.org/officeDocument/2006/relationships/tags" Target="../tags/tag108.xml"/><Relationship Id="rId27" Type="http://schemas.openxmlformats.org/officeDocument/2006/relationships/tags" Target="../tags/tag113.xml"/><Relationship Id="rId30" Type="http://schemas.openxmlformats.org/officeDocument/2006/relationships/tags" Target="../tags/tag116.xml"/><Relationship Id="rId35" Type="http://schemas.openxmlformats.org/officeDocument/2006/relationships/tags" Target="../tags/tag121.xml"/><Relationship Id="rId43" Type="http://schemas.openxmlformats.org/officeDocument/2006/relationships/tags" Target="../tags/tag129.xml"/><Relationship Id="rId48" Type="http://schemas.openxmlformats.org/officeDocument/2006/relationships/tags" Target="../tags/tag134.xml"/><Relationship Id="rId56" Type="http://schemas.openxmlformats.org/officeDocument/2006/relationships/tags" Target="../tags/tag142.xml"/><Relationship Id="rId64" Type="http://schemas.openxmlformats.org/officeDocument/2006/relationships/slideLayout" Target="../slideLayouts/slideLayout4.xml"/><Relationship Id="rId8" Type="http://schemas.openxmlformats.org/officeDocument/2006/relationships/tags" Target="../tags/tag94.xml"/><Relationship Id="rId51" Type="http://schemas.openxmlformats.org/officeDocument/2006/relationships/tags" Target="../tags/tag137.xml"/><Relationship Id="rId3" Type="http://schemas.openxmlformats.org/officeDocument/2006/relationships/tags" Target="../tags/tag89.xml"/><Relationship Id="rId12" Type="http://schemas.openxmlformats.org/officeDocument/2006/relationships/tags" Target="../tags/tag98.xml"/><Relationship Id="rId17" Type="http://schemas.openxmlformats.org/officeDocument/2006/relationships/tags" Target="../tags/tag103.xml"/><Relationship Id="rId25" Type="http://schemas.openxmlformats.org/officeDocument/2006/relationships/tags" Target="../tags/tag111.xml"/><Relationship Id="rId33" Type="http://schemas.openxmlformats.org/officeDocument/2006/relationships/tags" Target="../tags/tag119.xml"/><Relationship Id="rId38" Type="http://schemas.openxmlformats.org/officeDocument/2006/relationships/tags" Target="../tags/tag124.xml"/><Relationship Id="rId46" Type="http://schemas.openxmlformats.org/officeDocument/2006/relationships/tags" Target="../tags/tag132.xml"/><Relationship Id="rId59" Type="http://schemas.openxmlformats.org/officeDocument/2006/relationships/tags" Target="../tags/tag1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can01.safelinks.protection.outlook.com/?url=https%3A%2F%2Fdocs.google.com%2Fforms%2Fd%2Fe%2F1FAIpQLSfQGjGb06S2klgjDLas41Qknh0t3xony1u1A6HEzsw8q1hWbw%2Fviewform&amp;data=04%7C01%7Cannie.ruest%40chudequebec.ca%7Cb3ef32fd8e4f4661b86f08d8753881bd%7C06e1fe285f8b4075bf6cae24be1a7992%7C0%7C0%7C637388232840355026%7CUnknown%7CTWFpbGZsb3d8eyJWIjoiMC4wLjAwMDAiLCJQIjoiV2luMzIiLCJBTiI6Ik1haWwiLCJXVCI6Mn0%3D%7C1000&amp;sdata=UyG0kgXx%2BU96HtIRuFLyRfqB4K5sQhZ3F2xjFR%2Bqnic%3D&amp;reserved=0"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can01.safelinks.protection.outlook.com/?url=http://www.chudequebec.ca/corovirusinfos&amp;data=02|01|anne.douville@chudequebec.ca|c4c3b5ccda414daa550708d86646453d|06e1fe285f8b4075bf6cae24be1a7992|0|0|637371799277947073&amp;sdata=s2wt5rafRKfYaZ/TJxMNwFf0Gj4pfHQRvOYbeG82GxE%3D&amp;reserved=0"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a:t>SVP fermer votre micro</a:t>
            </a:r>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4668" y="1916832"/>
            <a:ext cx="3000375" cy="3000375"/>
          </a:xfrm>
        </p:spPr>
      </p:pic>
      <p:sp>
        <p:nvSpPr>
          <p:cNvPr id="2" name="ZoneTexte 1"/>
          <p:cNvSpPr txBox="1"/>
          <p:nvPr/>
        </p:nvSpPr>
        <p:spPr>
          <a:xfrm>
            <a:off x="489784" y="5433690"/>
            <a:ext cx="8712967" cy="461665"/>
          </a:xfrm>
          <a:prstGeom prst="rect">
            <a:avLst/>
          </a:prstGeom>
          <a:noFill/>
        </p:spPr>
        <p:txBody>
          <a:bodyPr wrap="square" rtlCol="0">
            <a:spAutoFit/>
          </a:bodyPr>
          <a:lstStyle/>
          <a:p>
            <a:r>
              <a:rPr lang="fr-CA" sz="2400" dirty="0" smtClean="0"/>
              <a:t>Veuillez prendre note que cette formation sera enregistrée.</a:t>
            </a:r>
            <a:endParaRPr lang="fr-CA" sz="2400" dirty="0"/>
          </a:p>
        </p:txBody>
      </p:sp>
    </p:spTree>
    <p:extLst>
      <p:ext uri="{BB962C8B-B14F-4D97-AF65-F5344CB8AC3E}">
        <p14:creationId xmlns:p14="http://schemas.microsoft.com/office/powerpoint/2010/main" val="3599328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4664" y="1700808"/>
            <a:ext cx="8134672" cy="1470025"/>
          </a:xfrm>
        </p:spPr>
        <p:txBody>
          <a:bodyPr/>
          <a:lstStyle/>
          <a:p>
            <a:r>
              <a:rPr lang="fr-CA" dirty="0" smtClean="0"/>
              <a:t>Formation - escouades </a:t>
            </a:r>
            <a:r>
              <a:rPr lang="fr-CA" dirty="0" smtClean="0"/>
              <a:t>COVID</a:t>
            </a:r>
            <a:br>
              <a:rPr lang="fr-CA" dirty="0" smtClean="0"/>
            </a:br>
            <a:r>
              <a:rPr lang="fr-CA" dirty="0" smtClean="0"/>
              <a:t>Centre de recherche CHU de Québec</a:t>
            </a:r>
            <a:r>
              <a:rPr lang="fr-CA" dirty="0" smtClean="0"/>
              <a:t/>
            </a:r>
            <a:br>
              <a:rPr lang="fr-CA" dirty="0" smtClean="0"/>
            </a:br>
            <a:r>
              <a:rPr lang="fr-CA" i="1" dirty="0" smtClean="0"/>
              <a:t>2</a:t>
            </a:r>
            <a:r>
              <a:rPr lang="fr-CA" i="1" baseline="30000" dirty="0" smtClean="0"/>
              <a:t>ème</a:t>
            </a:r>
            <a:r>
              <a:rPr lang="fr-CA" i="1" dirty="0" smtClean="0"/>
              <a:t> </a:t>
            </a:r>
            <a:r>
              <a:rPr lang="fr-CA" i="1" dirty="0"/>
              <a:t>vague</a:t>
            </a:r>
          </a:p>
        </p:txBody>
      </p:sp>
      <p:sp>
        <p:nvSpPr>
          <p:cNvPr id="3" name="Sous-titre 2"/>
          <p:cNvSpPr>
            <a:spLocks noGrp="1"/>
          </p:cNvSpPr>
          <p:nvPr>
            <p:ph type="subTitle" idx="1"/>
          </p:nvPr>
        </p:nvSpPr>
        <p:spPr>
          <a:xfrm>
            <a:off x="1371600" y="3345929"/>
            <a:ext cx="6400800" cy="2713856"/>
          </a:xfrm>
        </p:spPr>
        <p:txBody>
          <a:bodyPr/>
          <a:lstStyle/>
          <a:p>
            <a:r>
              <a:rPr lang="fr-CA" sz="2400" dirty="0"/>
              <a:t>Annie Ruest</a:t>
            </a:r>
          </a:p>
          <a:p>
            <a:r>
              <a:rPr lang="fr-CA" sz="2400" dirty="0"/>
              <a:t>Claude Tremblay</a:t>
            </a:r>
          </a:p>
          <a:p>
            <a:r>
              <a:rPr lang="fr-CA" sz="2400" dirty="0"/>
              <a:t>Émilie Raymond</a:t>
            </a:r>
          </a:p>
          <a:p>
            <a:r>
              <a:rPr lang="fr-CA" sz="2400" dirty="0"/>
              <a:t>Anne </a:t>
            </a:r>
            <a:r>
              <a:rPr lang="fr-CA" sz="2400" dirty="0" err="1"/>
              <a:t>Douville</a:t>
            </a:r>
            <a:endParaRPr lang="fr-CA" sz="2400" dirty="0"/>
          </a:p>
          <a:p>
            <a:r>
              <a:rPr lang="fr-CA" sz="2400" dirty="0"/>
              <a:t>France Lafontaine</a:t>
            </a:r>
          </a:p>
          <a:p>
            <a:r>
              <a:rPr lang="fr-CA" sz="2400" dirty="0"/>
              <a:t>Christian </a:t>
            </a:r>
            <a:r>
              <a:rPr lang="fr-CA" sz="2400" dirty="0" err="1"/>
              <a:t>Brouillette</a:t>
            </a:r>
            <a:endParaRPr lang="fr-CA" sz="2400" dirty="0"/>
          </a:p>
        </p:txBody>
      </p:sp>
      <p:sp>
        <p:nvSpPr>
          <p:cNvPr id="4" name="ZoneTexte 3"/>
          <p:cNvSpPr txBox="1"/>
          <p:nvPr/>
        </p:nvSpPr>
        <p:spPr>
          <a:xfrm>
            <a:off x="7596336" y="5805264"/>
            <a:ext cx="2808312" cy="369332"/>
          </a:xfrm>
          <a:prstGeom prst="rect">
            <a:avLst/>
          </a:prstGeom>
          <a:noFill/>
        </p:spPr>
        <p:txBody>
          <a:bodyPr wrap="square" rtlCol="0">
            <a:spAutoFit/>
          </a:bodyPr>
          <a:lstStyle/>
          <a:p>
            <a:r>
              <a:rPr lang="fr-CA" dirty="0"/>
              <a:t>Octobre 2020</a:t>
            </a:r>
          </a:p>
        </p:txBody>
      </p:sp>
    </p:spTree>
    <p:extLst>
      <p:ext uri="{BB962C8B-B14F-4D97-AF65-F5344CB8AC3E}">
        <p14:creationId xmlns:p14="http://schemas.microsoft.com/office/powerpoint/2010/main" val="2831739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smtClean="0"/>
              <a:t>OBJECTIFS</a:t>
            </a:r>
            <a:endParaRPr lang="fr-CA" dirty="0"/>
          </a:p>
        </p:txBody>
      </p:sp>
      <p:sp>
        <p:nvSpPr>
          <p:cNvPr id="5" name="Espace réservé du contenu 4"/>
          <p:cNvSpPr>
            <a:spLocks noGrp="1"/>
          </p:cNvSpPr>
          <p:nvPr>
            <p:ph idx="1"/>
          </p:nvPr>
        </p:nvSpPr>
        <p:spPr/>
        <p:txBody>
          <a:bodyPr/>
          <a:lstStyle/>
          <a:p>
            <a:r>
              <a:rPr lang="fr-CA" sz="2800" dirty="0"/>
              <a:t>Identifier les zones fragiles des mesures de prévention contre la COVID</a:t>
            </a:r>
          </a:p>
          <a:p>
            <a:r>
              <a:rPr lang="fr-CA" sz="2800" dirty="0"/>
              <a:t>Présenter le rôle des escouades </a:t>
            </a:r>
            <a:endParaRPr lang="fr-CA" sz="2800" dirty="0" smtClean="0"/>
          </a:p>
          <a:p>
            <a:r>
              <a:rPr lang="fr-CA" sz="2800" dirty="0" smtClean="0"/>
              <a:t>Présenter </a:t>
            </a:r>
            <a:r>
              <a:rPr lang="fr-CA" sz="2800" dirty="0"/>
              <a:t>les outils d’intervention</a:t>
            </a:r>
          </a:p>
          <a:p>
            <a:endParaRPr lang="fr-CA" sz="2800" dirty="0"/>
          </a:p>
        </p:txBody>
      </p:sp>
    </p:spTree>
    <p:extLst>
      <p:ext uri="{BB962C8B-B14F-4D97-AF65-F5344CB8AC3E}">
        <p14:creationId xmlns:p14="http://schemas.microsoft.com/office/powerpoint/2010/main" val="53002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smtClean="0"/>
              <a:t>QUESTIONS</a:t>
            </a:r>
            <a:endParaRPr lang="fr-CA" dirty="0"/>
          </a:p>
        </p:txBody>
      </p:sp>
      <p:sp>
        <p:nvSpPr>
          <p:cNvPr id="5" name="Espace réservé du contenu 4"/>
          <p:cNvSpPr>
            <a:spLocks noGrp="1"/>
          </p:cNvSpPr>
          <p:nvPr>
            <p:ph idx="1"/>
          </p:nvPr>
        </p:nvSpPr>
        <p:spPr>
          <a:xfrm>
            <a:off x="462542" y="2124193"/>
            <a:ext cx="8357930" cy="3948113"/>
          </a:xfrm>
        </p:spPr>
        <p:txBody>
          <a:bodyPr/>
          <a:lstStyle/>
          <a:p>
            <a:r>
              <a:rPr lang="fr-CA" dirty="0"/>
              <a:t>Durant la présentation: clavardage</a:t>
            </a:r>
          </a:p>
          <a:p>
            <a:r>
              <a:rPr lang="fr-CA" dirty="0"/>
              <a:t>En fin de présentation: au micro</a:t>
            </a:r>
          </a:p>
          <a:p>
            <a:r>
              <a:rPr lang="fr-CA" dirty="0"/>
              <a:t>Après la présentation:</a:t>
            </a:r>
          </a:p>
          <a:p>
            <a:pPr marL="0" indent="0">
              <a:buNone/>
            </a:pPr>
            <a:r>
              <a:rPr lang="fr-CA" dirty="0"/>
              <a:t>	</a:t>
            </a:r>
            <a:r>
              <a:rPr lang="fr-CA" dirty="0" smtClean="0">
                <a:latin typeface="+mj-lt"/>
                <a:hlinkClick r:id="rId2"/>
              </a:rPr>
              <a:t>annie.ruest</a:t>
            </a:r>
            <a:r>
              <a:rPr lang="fr-CA" dirty="0" smtClean="0">
                <a:latin typeface="+mj-lt"/>
                <a:cs typeface="Calibri" panose="020F0502020204030204" pitchFamily="34" charset="0"/>
                <a:hlinkClick r:id="rId2"/>
              </a:rPr>
              <a:t>@chudequebec.ca</a:t>
            </a:r>
            <a:endParaRPr lang="fr-CA" dirty="0">
              <a:latin typeface="+mj-lt"/>
              <a:cs typeface="Calibri" panose="020F0502020204030204" pitchFamily="34" charset="0"/>
            </a:endParaRPr>
          </a:p>
          <a:p>
            <a:pPr marL="0" indent="0">
              <a:buNone/>
            </a:pPr>
            <a:r>
              <a:rPr lang="fr-CA" dirty="0" smtClean="0">
                <a:latin typeface="+mj-lt"/>
                <a:cs typeface="Calibri" panose="020F0502020204030204" pitchFamily="34" charset="0"/>
              </a:rPr>
              <a:t>	christian.brouillette@crchudequebec.ulaval.ca</a:t>
            </a:r>
            <a:endParaRPr lang="fr-CA" dirty="0">
              <a:latin typeface="+mj-lt"/>
              <a:cs typeface="Calibri" panose="020F0502020204030204" pitchFamily="34" charset="0"/>
            </a:endParaRPr>
          </a:p>
          <a:p>
            <a:pPr marL="0" indent="0">
              <a:buNone/>
            </a:pPr>
            <a:r>
              <a:rPr lang="fr-CA" dirty="0">
                <a:latin typeface="+mj-lt"/>
                <a:cs typeface="Calibri" panose="020F0502020204030204" pitchFamily="34" charset="0"/>
              </a:rPr>
              <a:t>	</a:t>
            </a:r>
            <a:r>
              <a:rPr lang="fr-CA" dirty="0" smtClean="0">
                <a:latin typeface="+mj-lt"/>
                <a:cs typeface="Calibri" panose="020F0502020204030204" pitchFamily="34" charset="0"/>
              </a:rPr>
              <a:t>	</a:t>
            </a:r>
            <a:endParaRPr lang="fr-CA" dirty="0">
              <a:latin typeface="+mj-lt"/>
              <a:cs typeface="Calibri" panose="020F0502020204030204" pitchFamily="34" charset="0"/>
            </a:endParaRPr>
          </a:p>
          <a:p>
            <a:pPr marL="0" indent="0">
              <a:buNone/>
            </a:pPr>
            <a:r>
              <a:rPr lang="fr-CA" dirty="0">
                <a:latin typeface="Calibri" panose="020F0502020204030204" pitchFamily="34" charset="0"/>
                <a:cs typeface="Calibri" panose="020F0502020204030204" pitchFamily="34" charset="0"/>
              </a:rPr>
              <a:t>	</a:t>
            </a:r>
            <a:endParaRPr lang="fr-CA" dirty="0"/>
          </a:p>
        </p:txBody>
      </p:sp>
    </p:spTree>
    <p:extLst>
      <p:ext uri="{BB962C8B-B14F-4D97-AF65-F5344CB8AC3E}">
        <p14:creationId xmlns:p14="http://schemas.microsoft.com/office/powerpoint/2010/main" val="1625775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861715"/>
          </a:xfrm>
        </p:spPr>
        <p:txBody>
          <a:bodyPr/>
          <a:lstStyle/>
          <a:p>
            <a:r>
              <a:rPr lang="fr-CA" dirty="0"/>
              <a:t>SARS-CoV-2 </a:t>
            </a:r>
          </a:p>
        </p:txBody>
      </p:sp>
      <p:sp>
        <p:nvSpPr>
          <p:cNvPr id="5" name="Espace réservé du contenu 4"/>
          <p:cNvSpPr>
            <a:spLocks noGrp="1"/>
          </p:cNvSpPr>
          <p:nvPr>
            <p:ph idx="1"/>
          </p:nvPr>
        </p:nvSpPr>
        <p:spPr>
          <a:xfrm>
            <a:off x="457200" y="1844825"/>
            <a:ext cx="8229600" cy="4555976"/>
          </a:xfrm>
        </p:spPr>
        <p:txBody>
          <a:bodyPr/>
          <a:lstStyle/>
          <a:p>
            <a:r>
              <a:rPr lang="fr-CA" sz="2800" dirty="0"/>
              <a:t>Transmission </a:t>
            </a:r>
          </a:p>
          <a:p>
            <a:pPr lvl="1"/>
            <a:r>
              <a:rPr lang="fr-CA" sz="2400" dirty="0"/>
              <a:t>Gouttelettes + contact direct et indirect</a:t>
            </a:r>
          </a:p>
          <a:p>
            <a:pPr lvl="1"/>
            <a:r>
              <a:rPr lang="fr-CA" sz="2400" dirty="0"/>
              <a:t>Possiblement aérien </a:t>
            </a:r>
            <a:r>
              <a:rPr lang="fr-CA" sz="2400" dirty="0" smtClean="0"/>
              <a:t>si </a:t>
            </a:r>
            <a:r>
              <a:rPr lang="fr-CA" sz="2400" dirty="0"/>
              <a:t>Interventions médicales générant des aérosols</a:t>
            </a:r>
            <a:r>
              <a:rPr lang="fr-CA" sz="2400" dirty="0" smtClean="0"/>
              <a:t> (IMGA)</a:t>
            </a:r>
            <a:endParaRPr lang="fr-CA" sz="2400" dirty="0"/>
          </a:p>
          <a:p>
            <a:pPr lvl="1"/>
            <a:r>
              <a:rPr lang="fr-CA" sz="2400" dirty="0"/>
              <a:t>En présence ou en absence de symptômes</a:t>
            </a:r>
          </a:p>
          <a:p>
            <a:pPr lvl="1"/>
            <a:endParaRPr lang="fr-CA" sz="2400" dirty="0"/>
          </a:p>
          <a:p>
            <a:r>
              <a:rPr lang="fr-CA" sz="2800" dirty="0"/>
              <a:t>Manifestations cliniques typiques et atypiques</a:t>
            </a:r>
          </a:p>
          <a:p>
            <a:pPr marL="0" indent="0">
              <a:buNone/>
            </a:pPr>
            <a:endParaRPr lang="fr-CA" sz="2800" dirty="0"/>
          </a:p>
          <a:p>
            <a:r>
              <a:rPr lang="fr-CA" sz="2800" dirty="0"/>
              <a:t>Tous peuvent être frappés</a:t>
            </a:r>
          </a:p>
          <a:p>
            <a:endParaRPr lang="fr-CA" dirty="0"/>
          </a:p>
          <a:p>
            <a:endParaRPr lang="fr-CA" dirty="0"/>
          </a:p>
        </p:txBody>
      </p:sp>
    </p:spTree>
    <p:extLst>
      <p:ext uri="{BB962C8B-B14F-4D97-AF65-F5344CB8AC3E}">
        <p14:creationId xmlns:p14="http://schemas.microsoft.com/office/powerpoint/2010/main" val="3043203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37728" y="1127125"/>
            <a:ext cx="10019456" cy="997068"/>
          </a:xfrm>
        </p:spPr>
        <p:txBody>
          <a:bodyPr/>
          <a:lstStyle/>
          <a:p>
            <a:r>
              <a:rPr lang="fr-CA" sz="3200" dirty="0" smtClean="0"/>
              <a:t>Mesures établies pour les soins aux patients</a:t>
            </a:r>
            <a:endParaRPr lang="fr-CA" sz="3200" dirty="0"/>
          </a:p>
        </p:txBody>
      </p:sp>
      <p:sp>
        <p:nvSpPr>
          <p:cNvPr id="6" name="Espace réservé du contenu 5"/>
          <p:cNvSpPr>
            <a:spLocks noGrp="1"/>
          </p:cNvSpPr>
          <p:nvPr>
            <p:ph idx="1"/>
          </p:nvPr>
        </p:nvSpPr>
        <p:spPr/>
        <p:txBody>
          <a:bodyPr/>
          <a:lstStyle/>
          <a:p>
            <a:r>
              <a:rPr lang="fr-CA" sz="2800" dirty="0"/>
              <a:t>Pour les cas prouvés ou suspectés:</a:t>
            </a:r>
          </a:p>
          <a:p>
            <a:pPr lvl="1"/>
            <a:r>
              <a:rPr lang="fr-CA" sz="2400" dirty="0"/>
              <a:t>Gouttelettes-contact-protection oculaire</a:t>
            </a:r>
          </a:p>
          <a:p>
            <a:pPr lvl="1"/>
            <a:r>
              <a:rPr lang="fr-CA" sz="2400" dirty="0" smtClean="0"/>
              <a:t>Aérien-contact-renforcé </a:t>
            </a:r>
            <a:r>
              <a:rPr lang="fr-CA" sz="2400" dirty="0"/>
              <a:t>si IMGA</a:t>
            </a:r>
          </a:p>
          <a:p>
            <a:pPr lvl="1"/>
            <a:endParaRPr lang="fr-CA" sz="2400" dirty="0"/>
          </a:p>
          <a:p>
            <a:r>
              <a:rPr lang="fr-CA" sz="2800" dirty="0"/>
              <a:t>Pour tous</a:t>
            </a:r>
          </a:p>
          <a:p>
            <a:pPr lvl="1"/>
            <a:r>
              <a:rPr lang="fr-CA" sz="2400" dirty="0" smtClean="0"/>
              <a:t>Masque de procédure </a:t>
            </a:r>
            <a:r>
              <a:rPr lang="fr-CA" sz="2400" dirty="0"/>
              <a:t>en tout temps</a:t>
            </a:r>
          </a:p>
          <a:p>
            <a:pPr lvl="1"/>
            <a:r>
              <a:rPr lang="fr-CA" sz="2400" dirty="0"/>
              <a:t>Hygiène des mains avant et après chaque contact avec un patient ou son environnement</a:t>
            </a:r>
          </a:p>
        </p:txBody>
      </p:sp>
    </p:spTree>
    <p:extLst>
      <p:ext uri="{BB962C8B-B14F-4D97-AF65-F5344CB8AC3E}">
        <p14:creationId xmlns:p14="http://schemas.microsoft.com/office/powerpoint/2010/main" val="1488042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p:txBody>
          <a:bodyPr/>
          <a:lstStyle/>
          <a:p>
            <a:r>
              <a:rPr lang="fr-CA" dirty="0"/>
              <a:t>Mais pourquoi tant de transmission dans les milieux en éclosion?</a:t>
            </a:r>
          </a:p>
        </p:txBody>
      </p:sp>
      <p:sp>
        <p:nvSpPr>
          <p:cNvPr id="8" name="Sous-titre 7"/>
          <p:cNvSpPr>
            <a:spLocks noGrp="1"/>
          </p:cNvSpPr>
          <p:nvPr>
            <p:ph type="subTitle" idx="1"/>
          </p:nvPr>
        </p:nvSpPr>
        <p:spPr/>
        <p:txBody>
          <a:bodyPr/>
          <a:lstStyle/>
          <a:p>
            <a:r>
              <a:rPr lang="fr-CA" dirty="0"/>
              <a:t>3 modèles de transmission</a:t>
            </a:r>
          </a:p>
        </p:txBody>
      </p:sp>
    </p:spTree>
    <p:extLst>
      <p:ext uri="{BB962C8B-B14F-4D97-AF65-F5344CB8AC3E}">
        <p14:creationId xmlns:p14="http://schemas.microsoft.com/office/powerpoint/2010/main" val="928114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p:txBody>
          <a:bodyPr>
            <a:normAutofit/>
          </a:bodyPr>
          <a:lstStyle/>
          <a:p>
            <a:r>
              <a:rPr lang="fr-CA" dirty="0"/>
              <a:t>Introduction par un </a:t>
            </a:r>
            <a:r>
              <a:rPr lang="fr-CA" b="1" dirty="0"/>
              <a:t>USAGER</a:t>
            </a:r>
            <a:r>
              <a:rPr lang="fr-CA" dirty="0"/>
              <a:t/>
            </a:r>
            <a:br>
              <a:rPr lang="fr-CA" dirty="0"/>
            </a:br>
            <a:r>
              <a:rPr lang="fr-CA" sz="2200" dirty="0"/>
              <a:t>Courtoisie de Dre Lise-Andrée </a:t>
            </a:r>
            <a:r>
              <a:rPr lang="fr-CA" sz="2200" dirty="0" err="1"/>
              <a:t>Galarneau</a:t>
            </a:r>
            <a:r>
              <a:rPr lang="fr-CA" sz="2200" dirty="0"/>
              <a:t> CHRTR</a:t>
            </a:r>
          </a:p>
        </p:txBody>
      </p:sp>
      <p:sp>
        <p:nvSpPr>
          <p:cNvPr id="6" name="Espace réservé du contenu 5"/>
          <p:cNvSpPr>
            <a:spLocks noGrp="1"/>
          </p:cNvSpPr>
          <p:nvPr>
            <p:ph idx="1"/>
            <p:custDataLst>
              <p:tags r:id="rId2"/>
            </p:custDataLst>
          </p:nvPr>
        </p:nvSpPr>
        <p:spPr/>
        <p:txBody>
          <a:bodyPr/>
          <a:lstStyle/>
          <a:p>
            <a:endParaRPr lang="fr-CA" dirty="0"/>
          </a:p>
          <a:p>
            <a:endParaRPr lang="fr-CA" dirty="0"/>
          </a:p>
          <a:p>
            <a:endParaRPr lang="fr-CA" dirty="0"/>
          </a:p>
        </p:txBody>
      </p:sp>
      <p:sp>
        <p:nvSpPr>
          <p:cNvPr id="4" name="Espace réservé du numéro de diapositive 3"/>
          <p:cNvSpPr>
            <a:spLocks noGrp="1"/>
          </p:cNvSpPr>
          <p:nvPr>
            <p:ph type="sldNum" sz="quarter" idx="12"/>
            <p:custDataLst>
              <p:tags r:id="rId3"/>
            </p:custDataLst>
          </p:nvPr>
        </p:nvSpPr>
        <p:spPr/>
        <p:txBody>
          <a:bodyPr/>
          <a:lstStyle/>
          <a:p>
            <a:fld id="{3C18001B-D0D8-4ABB-A3C9-B9D320466078}" type="slidenum">
              <a:rPr lang="fr-CA" smtClean="0"/>
              <a:pPr/>
              <a:t>8</a:t>
            </a:fld>
            <a:endParaRPr lang="fr-CA"/>
          </a:p>
        </p:txBody>
      </p:sp>
      <p:sp>
        <p:nvSpPr>
          <p:cNvPr id="7" name="Rectangle 6"/>
          <p:cNvSpPr/>
          <p:nvPr>
            <p:custDataLst>
              <p:tags r:id="rId4"/>
            </p:custDataLst>
          </p:nvPr>
        </p:nvSpPr>
        <p:spPr>
          <a:xfrm>
            <a:off x="3824201" y="2073333"/>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custDataLst>
              <p:tags r:id="rId5"/>
            </p:custDataLst>
          </p:nvPr>
        </p:nvSpPr>
        <p:spPr>
          <a:xfrm>
            <a:off x="7410623" y="205947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p:cNvSpPr/>
          <p:nvPr>
            <p:custDataLst>
              <p:tags r:id="rId6"/>
            </p:custDataLst>
          </p:nvPr>
        </p:nvSpPr>
        <p:spPr>
          <a:xfrm>
            <a:off x="251461" y="2073332"/>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p:cNvSpPr/>
          <p:nvPr>
            <p:custDataLst>
              <p:tags r:id="rId7"/>
            </p:custDataLst>
          </p:nvPr>
        </p:nvSpPr>
        <p:spPr>
          <a:xfrm>
            <a:off x="5608839" y="205947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10"/>
          <p:cNvSpPr/>
          <p:nvPr>
            <p:custDataLst>
              <p:tags r:id="rId8"/>
            </p:custDataLst>
          </p:nvPr>
        </p:nvSpPr>
        <p:spPr>
          <a:xfrm>
            <a:off x="2051685" y="205947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Rectangle 13"/>
          <p:cNvSpPr/>
          <p:nvPr>
            <p:custDataLst>
              <p:tags r:id="rId9"/>
            </p:custDataLst>
          </p:nvPr>
        </p:nvSpPr>
        <p:spPr>
          <a:xfrm>
            <a:off x="7410623" y="450913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p:cNvSpPr/>
          <p:nvPr>
            <p:custDataLst>
              <p:tags r:id="rId10"/>
            </p:custDataLst>
          </p:nvPr>
        </p:nvSpPr>
        <p:spPr>
          <a:xfrm>
            <a:off x="5685685" y="448722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p:cNvSpPr/>
          <p:nvPr>
            <p:custDataLst>
              <p:tags r:id="rId11"/>
            </p:custDataLst>
          </p:nvPr>
        </p:nvSpPr>
        <p:spPr>
          <a:xfrm>
            <a:off x="3851910" y="449874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p:cNvSpPr/>
          <p:nvPr>
            <p:custDataLst>
              <p:tags r:id="rId12"/>
            </p:custDataLst>
          </p:nvPr>
        </p:nvSpPr>
        <p:spPr>
          <a:xfrm>
            <a:off x="2051685" y="4503940"/>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Rectangle 17"/>
          <p:cNvSpPr/>
          <p:nvPr>
            <p:custDataLst>
              <p:tags r:id="rId13"/>
            </p:custDataLst>
          </p:nvPr>
        </p:nvSpPr>
        <p:spPr>
          <a:xfrm>
            <a:off x="251460" y="450913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Étoile à 5 branches 19"/>
          <p:cNvSpPr/>
          <p:nvPr>
            <p:custDataLst>
              <p:tags r:id="rId14"/>
            </p:custDataLst>
          </p:nvPr>
        </p:nvSpPr>
        <p:spPr>
          <a:xfrm flipH="1">
            <a:off x="2231707" y="2185564"/>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FF0000"/>
              </a:solidFill>
            </a:endParaRPr>
          </a:p>
        </p:txBody>
      </p:sp>
      <p:sp>
        <p:nvSpPr>
          <p:cNvPr id="21" name="Étoile à 5 branches 20"/>
          <p:cNvSpPr/>
          <p:nvPr>
            <p:custDataLst>
              <p:tags r:id="rId15"/>
            </p:custDataLst>
          </p:nvPr>
        </p:nvSpPr>
        <p:spPr>
          <a:xfrm flipH="1">
            <a:off x="2771775" y="468283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Étoile à 5 branches 21"/>
          <p:cNvSpPr/>
          <p:nvPr>
            <p:custDataLst>
              <p:tags r:id="rId16"/>
            </p:custDataLst>
          </p:nvPr>
        </p:nvSpPr>
        <p:spPr>
          <a:xfrm flipH="1">
            <a:off x="2231707" y="467244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Étoile à 5 branches 22"/>
          <p:cNvSpPr/>
          <p:nvPr>
            <p:custDataLst>
              <p:tags r:id="rId17"/>
            </p:custDataLst>
          </p:nvPr>
        </p:nvSpPr>
        <p:spPr>
          <a:xfrm flipH="1">
            <a:off x="2951797" y="2247034"/>
            <a:ext cx="360044" cy="372687"/>
          </a:xfrm>
          <a:prstGeom prst="star5">
            <a:avLst>
              <a:gd name="adj" fmla="val 22621"/>
              <a:gd name="hf" fmla="val 105146"/>
              <a:gd name="vf" fmla="val 11055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4" name="Étoile à 5 branches 23"/>
          <p:cNvSpPr/>
          <p:nvPr>
            <p:custDataLst>
              <p:tags r:id="rId18"/>
            </p:custDataLst>
          </p:nvPr>
        </p:nvSpPr>
        <p:spPr>
          <a:xfrm flipH="1">
            <a:off x="5759358" y="2259420"/>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5" name="Étoile à 5 branches 24"/>
          <p:cNvSpPr/>
          <p:nvPr>
            <p:custDataLst>
              <p:tags r:id="rId19"/>
            </p:custDataLst>
          </p:nvPr>
        </p:nvSpPr>
        <p:spPr>
          <a:xfrm flipH="1">
            <a:off x="4724313" y="4658801"/>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6" name="Étoile à 5 branches 25"/>
          <p:cNvSpPr/>
          <p:nvPr>
            <p:custDataLst>
              <p:tags r:id="rId20"/>
            </p:custDataLst>
          </p:nvPr>
        </p:nvSpPr>
        <p:spPr>
          <a:xfrm flipH="1">
            <a:off x="4031932" y="4660930"/>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7" name="Étoile à 5 branches 26"/>
          <p:cNvSpPr/>
          <p:nvPr>
            <p:custDataLst>
              <p:tags r:id="rId21"/>
            </p:custDataLst>
          </p:nvPr>
        </p:nvSpPr>
        <p:spPr>
          <a:xfrm flipH="1">
            <a:off x="4595004" y="2233179"/>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8" name="Étoile à 5 branches 27"/>
          <p:cNvSpPr/>
          <p:nvPr>
            <p:custDataLst>
              <p:tags r:id="rId22"/>
            </p:custDataLst>
          </p:nvPr>
        </p:nvSpPr>
        <p:spPr>
          <a:xfrm flipH="1">
            <a:off x="3851910" y="2247033"/>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Étoile à 5 branches 28"/>
          <p:cNvSpPr/>
          <p:nvPr>
            <p:custDataLst>
              <p:tags r:id="rId23"/>
            </p:custDataLst>
          </p:nvPr>
        </p:nvSpPr>
        <p:spPr>
          <a:xfrm flipH="1">
            <a:off x="1175702" y="4670316"/>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0" name="Étoile à 5 branches 29"/>
          <p:cNvSpPr/>
          <p:nvPr>
            <p:custDataLst>
              <p:tags r:id="rId24"/>
            </p:custDataLst>
          </p:nvPr>
        </p:nvSpPr>
        <p:spPr>
          <a:xfrm flipH="1">
            <a:off x="431482" y="4672445"/>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Étoile à 5 branches 30"/>
          <p:cNvSpPr/>
          <p:nvPr>
            <p:custDataLst>
              <p:tags r:id="rId25"/>
            </p:custDataLst>
          </p:nvPr>
        </p:nvSpPr>
        <p:spPr>
          <a:xfrm flipH="1">
            <a:off x="971551" y="2247034"/>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2" name="Étoile à 5 branches 31"/>
          <p:cNvSpPr/>
          <p:nvPr>
            <p:custDataLst>
              <p:tags r:id="rId26"/>
            </p:custDataLst>
          </p:nvPr>
        </p:nvSpPr>
        <p:spPr>
          <a:xfrm flipH="1">
            <a:off x="251460" y="2247034"/>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3" name="Étoile à 5 branches 32"/>
          <p:cNvSpPr/>
          <p:nvPr>
            <p:custDataLst>
              <p:tags r:id="rId27"/>
            </p:custDataLst>
          </p:nvPr>
        </p:nvSpPr>
        <p:spPr>
          <a:xfrm flipH="1">
            <a:off x="6376001" y="2233178"/>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Étoile à 5 branches 33"/>
          <p:cNvSpPr/>
          <p:nvPr>
            <p:custDataLst>
              <p:tags r:id="rId28"/>
            </p:custDataLst>
          </p:nvPr>
        </p:nvSpPr>
        <p:spPr>
          <a:xfrm flipH="1">
            <a:off x="8305835" y="4673103"/>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5" name="Étoile à 5 branches 34"/>
          <p:cNvSpPr/>
          <p:nvPr>
            <p:custDataLst>
              <p:tags r:id="rId29"/>
            </p:custDataLst>
          </p:nvPr>
        </p:nvSpPr>
        <p:spPr>
          <a:xfrm flipH="1">
            <a:off x="7632382" y="4687965"/>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6" name="Étoile à 5 branches 35"/>
          <p:cNvSpPr/>
          <p:nvPr>
            <p:custDataLst>
              <p:tags r:id="rId30"/>
            </p:custDataLst>
          </p:nvPr>
        </p:nvSpPr>
        <p:spPr>
          <a:xfrm flipH="1">
            <a:off x="8130713" y="2259420"/>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7" name="Étoile à 5 branches 36"/>
          <p:cNvSpPr/>
          <p:nvPr>
            <p:custDataLst>
              <p:tags r:id="rId31"/>
            </p:custDataLst>
          </p:nvPr>
        </p:nvSpPr>
        <p:spPr>
          <a:xfrm flipH="1">
            <a:off x="7452360" y="2247034"/>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8" name="Étoile à 5 branches 37"/>
          <p:cNvSpPr/>
          <p:nvPr>
            <p:custDataLst>
              <p:tags r:id="rId32"/>
            </p:custDataLst>
          </p:nvPr>
        </p:nvSpPr>
        <p:spPr>
          <a:xfrm flipH="1">
            <a:off x="6494434" y="4658801"/>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9" name="Étoile à 5 branches 38"/>
          <p:cNvSpPr/>
          <p:nvPr>
            <p:custDataLst>
              <p:tags r:id="rId33"/>
            </p:custDataLst>
          </p:nvPr>
        </p:nvSpPr>
        <p:spPr>
          <a:xfrm flipH="1">
            <a:off x="5834515" y="4706603"/>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2" name="Triangle isocèle 41"/>
          <p:cNvSpPr/>
          <p:nvPr>
            <p:custDataLst>
              <p:tags r:id="rId34"/>
            </p:custDataLst>
          </p:nvPr>
        </p:nvSpPr>
        <p:spPr>
          <a:xfrm>
            <a:off x="7049018" y="5607322"/>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4" name="Triangle isocèle 43"/>
          <p:cNvSpPr/>
          <p:nvPr>
            <p:custDataLst>
              <p:tags r:id="rId35"/>
            </p:custDataLst>
          </p:nvPr>
        </p:nvSpPr>
        <p:spPr>
          <a:xfrm>
            <a:off x="5228731" y="5587683"/>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6" name="Triangle isocèle 45"/>
          <p:cNvSpPr/>
          <p:nvPr>
            <p:custDataLst>
              <p:tags r:id="rId36"/>
            </p:custDataLst>
          </p:nvPr>
        </p:nvSpPr>
        <p:spPr>
          <a:xfrm>
            <a:off x="3430063" y="5580288"/>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9" name="Triangle isocèle 48"/>
          <p:cNvSpPr/>
          <p:nvPr>
            <p:custDataLst>
              <p:tags r:id="rId37"/>
            </p:custDataLst>
          </p:nvPr>
        </p:nvSpPr>
        <p:spPr>
          <a:xfrm>
            <a:off x="1535745" y="5584779"/>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0" name="Triangle isocèle 49"/>
          <p:cNvSpPr/>
          <p:nvPr>
            <p:custDataLst>
              <p:tags r:id="rId38"/>
            </p:custDataLst>
          </p:nvPr>
        </p:nvSpPr>
        <p:spPr>
          <a:xfrm>
            <a:off x="1535746" y="3062513"/>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1" name="Triangle isocèle 50"/>
          <p:cNvSpPr/>
          <p:nvPr>
            <p:custDataLst>
              <p:tags r:id="rId39"/>
            </p:custDataLst>
          </p:nvPr>
        </p:nvSpPr>
        <p:spPr>
          <a:xfrm>
            <a:off x="3405502" y="3062514"/>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2" name="Triangle isocèle 51"/>
          <p:cNvSpPr/>
          <p:nvPr>
            <p:custDataLst>
              <p:tags r:id="rId40"/>
            </p:custDataLst>
          </p:nvPr>
        </p:nvSpPr>
        <p:spPr>
          <a:xfrm>
            <a:off x="5140017" y="3068955"/>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Triangle isocèle 52"/>
          <p:cNvSpPr/>
          <p:nvPr>
            <p:custDataLst>
              <p:tags r:id="rId41"/>
            </p:custDataLst>
          </p:nvPr>
        </p:nvSpPr>
        <p:spPr>
          <a:xfrm>
            <a:off x="6936421" y="3070587"/>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4" name="ZoneTexte 53"/>
          <p:cNvSpPr txBox="1"/>
          <p:nvPr>
            <p:custDataLst>
              <p:tags r:id="rId42"/>
            </p:custDataLst>
          </p:nvPr>
        </p:nvSpPr>
        <p:spPr>
          <a:xfrm>
            <a:off x="251460" y="1609984"/>
            <a:ext cx="1800224" cy="369332"/>
          </a:xfrm>
          <a:prstGeom prst="rect">
            <a:avLst/>
          </a:prstGeom>
          <a:noFill/>
        </p:spPr>
        <p:txBody>
          <a:bodyPr wrap="square" rtlCol="0">
            <a:spAutoFit/>
          </a:bodyPr>
          <a:lstStyle/>
          <a:p>
            <a:r>
              <a:rPr lang="fr-CA" b="1" dirty="0">
                <a:solidFill>
                  <a:schemeClr val="bg1"/>
                </a:solidFill>
              </a:rPr>
              <a:t>Jour 1</a:t>
            </a:r>
          </a:p>
        </p:txBody>
      </p:sp>
      <p:sp>
        <p:nvSpPr>
          <p:cNvPr id="55" name="ZoneTexte 54"/>
          <p:cNvSpPr txBox="1"/>
          <p:nvPr>
            <p:custDataLst>
              <p:tags r:id="rId43"/>
            </p:custDataLst>
          </p:nvPr>
        </p:nvSpPr>
        <p:spPr>
          <a:xfrm>
            <a:off x="384725" y="4011619"/>
            <a:ext cx="1800224" cy="369332"/>
          </a:xfrm>
          <a:prstGeom prst="rect">
            <a:avLst/>
          </a:prstGeom>
          <a:noFill/>
        </p:spPr>
        <p:txBody>
          <a:bodyPr wrap="square" rtlCol="0">
            <a:spAutoFit/>
          </a:bodyPr>
          <a:lstStyle/>
          <a:p>
            <a:r>
              <a:rPr lang="fr-CA" b="1" dirty="0">
                <a:solidFill>
                  <a:schemeClr val="bg1"/>
                </a:solidFill>
              </a:rPr>
              <a:t>Jour 5</a:t>
            </a:r>
          </a:p>
        </p:txBody>
      </p:sp>
    </p:spTree>
    <p:extLst>
      <p:ext uri="{BB962C8B-B14F-4D97-AF65-F5344CB8AC3E}">
        <p14:creationId xmlns:p14="http://schemas.microsoft.com/office/powerpoint/2010/main" val="2105691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childTnLst>
                                </p:cTn>
                              </p:par>
                              <p:par>
                                <p:cTn id="83" presetID="1" presetClass="entr" presetSubtype="0" fill="hold" grpId="0" nodeType="withEffect" nodePh="1">
                                  <p:stCondLst>
                                    <p:cond delay="0"/>
                                  </p:stCondLst>
                                  <p:endCondLst>
                                    <p:cond evt="begin" delay="0">
                                      <p:tn val="83"/>
                                    </p:cond>
                                  </p:endCondLst>
                                  <p:childTnLst>
                                    <p:set>
                                      <p:cBhvr>
                                        <p:cTn id="84" dur="1" fill="hold">
                                          <p:stCondLst>
                                            <p:cond delay="0"/>
                                          </p:stCondLst>
                                        </p:cTn>
                                        <p:tgtEl>
                                          <p:spTgt spid="6">
                                            <p:txEl>
                                              <p:pRg st="0" end="0"/>
                                            </p:txEl>
                                          </p:spTgt>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animBg="1"/>
      <p:bldP spid="8" grpId="0" animBg="1"/>
      <p:bldP spid="9" grpId="0" animBg="1"/>
      <p:bldP spid="10" grpId="0" animBg="1"/>
      <p:bldP spid="11" grpId="0" animBg="1"/>
      <p:bldP spid="14"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2" grpId="0" animBg="1"/>
      <p:bldP spid="44" grpId="0" animBg="1"/>
      <p:bldP spid="46" grpId="0" animBg="1"/>
      <p:bldP spid="49" grpId="0" animBg="1"/>
      <p:bldP spid="50" grpId="0" animBg="1"/>
      <p:bldP spid="51" grpId="0" animBg="1"/>
      <p:bldP spid="52" grpId="0" animBg="1"/>
      <p:bldP spid="53" grpId="0" animBg="1"/>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a:xfrm>
            <a:off x="480204" y="188595"/>
            <a:ext cx="9276372" cy="1143000"/>
          </a:xfrm>
        </p:spPr>
        <p:txBody>
          <a:bodyPr>
            <a:noAutofit/>
          </a:bodyPr>
          <a:lstStyle/>
          <a:p>
            <a:pPr algn="ctr"/>
            <a:r>
              <a:rPr lang="fr-CA" sz="3200" dirty="0"/>
              <a:t>Introduction par un </a:t>
            </a:r>
            <a:br>
              <a:rPr lang="fr-CA" sz="3200" dirty="0"/>
            </a:br>
            <a:r>
              <a:rPr lang="fr-CA" sz="3200" b="1" dirty="0"/>
              <a:t>TRAVAILLEUR</a:t>
            </a:r>
            <a:r>
              <a:rPr lang="fr-CA" sz="3200" dirty="0"/>
              <a:t/>
            </a:r>
            <a:br>
              <a:rPr lang="fr-CA" sz="3200" dirty="0"/>
            </a:br>
            <a:r>
              <a:rPr lang="fr-CA" sz="2000" dirty="0"/>
              <a:t>Courtoisie de Dre Lise-Andrée </a:t>
            </a:r>
            <a:r>
              <a:rPr lang="fr-CA" sz="2000" dirty="0" err="1"/>
              <a:t>Galarneau</a:t>
            </a:r>
            <a:r>
              <a:rPr lang="fr-CA" sz="2000" dirty="0"/>
              <a:t> CHRTR </a:t>
            </a:r>
            <a:endParaRPr lang="fr-CA" sz="2800" dirty="0"/>
          </a:p>
        </p:txBody>
      </p:sp>
      <p:sp>
        <p:nvSpPr>
          <p:cNvPr id="6" name="Espace réservé du contenu 5"/>
          <p:cNvSpPr>
            <a:spLocks noGrp="1"/>
          </p:cNvSpPr>
          <p:nvPr>
            <p:ph idx="1"/>
            <p:custDataLst>
              <p:tags r:id="rId2"/>
            </p:custDataLst>
          </p:nvPr>
        </p:nvSpPr>
        <p:spPr/>
        <p:txBody>
          <a:bodyPr/>
          <a:lstStyle/>
          <a:p>
            <a:endParaRPr lang="fr-CA" dirty="0"/>
          </a:p>
          <a:p>
            <a:endParaRPr lang="fr-CA" dirty="0"/>
          </a:p>
          <a:p>
            <a:endParaRPr lang="fr-CA" dirty="0"/>
          </a:p>
          <a:p>
            <a:endParaRPr lang="fr-CA" dirty="0"/>
          </a:p>
        </p:txBody>
      </p:sp>
      <p:sp>
        <p:nvSpPr>
          <p:cNvPr id="4" name="Espace réservé du numéro de diapositive 3"/>
          <p:cNvSpPr>
            <a:spLocks noGrp="1"/>
          </p:cNvSpPr>
          <p:nvPr>
            <p:ph type="sldNum" sz="quarter" idx="12"/>
            <p:custDataLst>
              <p:tags r:id="rId3"/>
            </p:custDataLst>
          </p:nvPr>
        </p:nvSpPr>
        <p:spPr/>
        <p:txBody>
          <a:bodyPr/>
          <a:lstStyle/>
          <a:p>
            <a:fld id="{3C18001B-D0D8-4ABB-A3C9-B9D320466078}" type="slidenum">
              <a:rPr lang="fr-CA" smtClean="0"/>
              <a:pPr/>
              <a:t>9</a:t>
            </a:fld>
            <a:endParaRPr lang="fr-CA" dirty="0"/>
          </a:p>
        </p:txBody>
      </p:sp>
      <p:sp>
        <p:nvSpPr>
          <p:cNvPr id="7" name="Rectangle 6"/>
          <p:cNvSpPr/>
          <p:nvPr>
            <p:custDataLst>
              <p:tags r:id="rId4"/>
            </p:custDataLst>
          </p:nvPr>
        </p:nvSpPr>
        <p:spPr>
          <a:xfrm>
            <a:off x="3824201" y="2073333"/>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custDataLst>
              <p:tags r:id="rId5"/>
            </p:custDataLst>
          </p:nvPr>
        </p:nvSpPr>
        <p:spPr>
          <a:xfrm>
            <a:off x="7410623" y="205947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p:cNvSpPr/>
          <p:nvPr>
            <p:custDataLst>
              <p:tags r:id="rId6"/>
            </p:custDataLst>
          </p:nvPr>
        </p:nvSpPr>
        <p:spPr>
          <a:xfrm>
            <a:off x="251461" y="2073332"/>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p:cNvSpPr/>
          <p:nvPr>
            <p:custDataLst>
              <p:tags r:id="rId7"/>
            </p:custDataLst>
          </p:nvPr>
        </p:nvSpPr>
        <p:spPr>
          <a:xfrm>
            <a:off x="5608839" y="205947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10"/>
          <p:cNvSpPr/>
          <p:nvPr>
            <p:custDataLst>
              <p:tags r:id="rId8"/>
            </p:custDataLst>
          </p:nvPr>
        </p:nvSpPr>
        <p:spPr>
          <a:xfrm>
            <a:off x="2051685" y="205947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Rectangle 13"/>
          <p:cNvSpPr/>
          <p:nvPr>
            <p:custDataLst>
              <p:tags r:id="rId9"/>
            </p:custDataLst>
          </p:nvPr>
        </p:nvSpPr>
        <p:spPr>
          <a:xfrm>
            <a:off x="7410623" y="450913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p:cNvSpPr/>
          <p:nvPr>
            <p:custDataLst>
              <p:tags r:id="rId10"/>
            </p:custDataLst>
          </p:nvPr>
        </p:nvSpPr>
        <p:spPr>
          <a:xfrm>
            <a:off x="5649363" y="449874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p:cNvSpPr/>
          <p:nvPr>
            <p:custDataLst>
              <p:tags r:id="rId11"/>
            </p:custDataLst>
          </p:nvPr>
        </p:nvSpPr>
        <p:spPr>
          <a:xfrm>
            <a:off x="3851910" y="449874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p:cNvSpPr/>
          <p:nvPr>
            <p:custDataLst>
              <p:tags r:id="rId12"/>
            </p:custDataLst>
          </p:nvPr>
        </p:nvSpPr>
        <p:spPr>
          <a:xfrm>
            <a:off x="2051685" y="4503940"/>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Rectangle 17"/>
          <p:cNvSpPr/>
          <p:nvPr>
            <p:custDataLst>
              <p:tags r:id="rId13"/>
            </p:custDataLst>
          </p:nvPr>
        </p:nvSpPr>
        <p:spPr>
          <a:xfrm>
            <a:off x="251460" y="450913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Étoile à 5 branches 19"/>
          <p:cNvSpPr/>
          <p:nvPr>
            <p:custDataLst>
              <p:tags r:id="rId14"/>
            </p:custDataLst>
          </p:nvPr>
        </p:nvSpPr>
        <p:spPr>
          <a:xfrm flipH="1">
            <a:off x="2231707" y="2228157"/>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Étoile à 5 branches 20"/>
          <p:cNvSpPr/>
          <p:nvPr>
            <p:custDataLst>
              <p:tags r:id="rId15"/>
            </p:custDataLst>
          </p:nvPr>
        </p:nvSpPr>
        <p:spPr>
          <a:xfrm flipH="1">
            <a:off x="2771775" y="468283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Étoile à 5 branches 21"/>
          <p:cNvSpPr/>
          <p:nvPr>
            <p:custDataLst>
              <p:tags r:id="rId16"/>
            </p:custDataLst>
          </p:nvPr>
        </p:nvSpPr>
        <p:spPr>
          <a:xfrm flipH="1">
            <a:off x="2231707" y="467244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Étoile à 5 branches 22"/>
          <p:cNvSpPr/>
          <p:nvPr>
            <p:custDataLst>
              <p:tags r:id="rId17"/>
            </p:custDataLst>
          </p:nvPr>
        </p:nvSpPr>
        <p:spPr>
          <a:xfrm flipH="1">
            <a:off x="2951797" y="2247034"/>
            <a:ext cx="360044" cy="372687"/>
          </a:xfrm>
          <a:prstGeom prst="star5">
            <a:avLst>
              <a:gd name="adj" fmla="val 22621"/>
              <a:gd name="hf" fmla="val 105146"/>
              <a:gd name="vf" fmla="val 11055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4" name="Étoile à 5 branches 23"/>
          <p:cNvSpPr/>
          <p:nvPr>
            <p:custDataLst>
              <p:tags r:id="rId18"/>
            </p:custDataLst>
          </p:nvPr>
        </p:nvSpPr>
        <p:spPr>
          <a:xfrm flipH="1">
            <a:off x="5759358" y="2259420"/>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5" name="Étoile à 5 branches 24"/>
          <p:cNvSpPr/>
          <p:nvPr>
            <p:custDataLst>
              <p:tags r:id="rId19"/>
            </p:custDataLst>
          </p:nvPr>
        </p:nvSpPr>
        <p:spPr>
          <a:xfrm flipH="1">
            <a:off x="4724313" y="465880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6" name="Étoile à 5 branches 25"/>
          <p:cNvSpPr/>
          <p:nvPr>
            <p:custDataLst>
              <p:tags r:id="rId20"/>
            </p:custDataLst>
          </p:nvPr>
        </p:nvSpPr>
        <p:spPr>
          <a:xfrm flipH="1">
            <a:off x="4031932" y="4660930"/>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7" name="Étoile à 5 branches 26"/>
          <p:cNvSpPr/>
          <p:nvPr>
            <p:custDataLst>
              <p:tags r:id="rId21"/>
            </p:custDataLst>
          </p:nvPr>
        </p:nvSpPr>
        <p:spPr>
          <a:xfrm flipH="1">
            <a:off x="4595004" y="2233179"/>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8" name="Étoile à 5 branches 27"/>
          <p:cNvSpPr/>
          <p:nvPr>
            <p:custDataLst>
              <p:tags r:id="rId22"/>
            </p:custDataLst>
          </p:nvPr>
        </p:nvSpPr>
        <p:spPr>
          <a:xfrm flipH="1">
            <a:off x="3851910" y="2247033"/>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Étoile à 5 branches 28"/>
          <p:cNvSpPr/>
          <p:nvPr>
            <p:custDataLst>
              <p:tags r:id="rId23"/>
            </p:custDataLst>
          </p:nvPr>
        </p:nvSpPr>
        <p:spPr>
          <a:xfrm flipH="1">
            <a:off x="1175702" y="467031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0" name="Étoile à 5 branches 29"/>
          <p:cNvSpPr/>
          <p:nvPr>
            <p:custDataLst>
              <p:tags r:id="rId24"/>
            </p:custDataLst>
          </p:nvPr>
        </p:nvSpPr>
        <p:spPr>
          <a:xfrm flipH="1">
            <a:off x="431482" y="4672445"/>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Étoile à 5 branches 30"/>
          <p:cNvSpPr/>
          <p:nvPr>
            <p:custDataLst>
              <p:tags r:id="rId25"/>
            </p:custDataLst>
          </p:nvPr>
        </p:nvSpPr>
        <p:spPr>
          <a:xfrm flipH="1">
            <a:off x="971551" y="2247034"/>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2" name="Étoile à 5 branches 31"/>
          <p:cNvSpPr/>
          <p:nvPr>
            <p:custDataLst>
              <p:tags r:id="rId26"/>
            </p:custDataLst>
          </p:nvPr>
        </p:nvSpPr>
        <p:spPr>
          <a:xfrm flipH="1">
            <a:off x="251460" y="2247034"/>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3" name="Étoile à 5 branches 32"/>
          <p:cNvSpPr/>
          <p:nvPr>
            <p:custDataLst>
              <p:tags r:id="rId27"/>
            </p:custDataLst>
          </p:nvPr>
        </p:nvSpPr>
        <p:spPr>
          <a:xfrm flipH="1">
            <a:off x="6376001" y="2233178"/>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Étoile à 5 branches 33"/>
          <p:cNvSpPr/>
          <p:nvPr>
            <p:custDataLst>
              <p:tags r:id="rId28"/>
            </p:custDataLst>
          </p:nvPr>
        </p:nvSpPr>
        <p:spPr>
          <a:xfrm flipH="1">
            <a:off x="8305835" y="4673103"/>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5" name="Étoile à 5 branches 34"/>
          <p:cNvSpPr/>
          <p:nvPr>
            <p:custDataLst>
              <p:tags r:id="rId29"/>
            </p:custDataLst>
          </p:nvPr>
        </p:nvSpPr>
        <p:spPr>
          <a:xfrm flipH="1">
            <a:off x="7632382" y="4687965"/>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6" name="Étoile à 5 branches 35"/>
          <p:cNvSpPr/>
          <p:nvPr>
            <p:custDataLst>
              <p:tags r:id="rId30"/>
            </p:custDataLst>
          </p:nvPr>
        </p:nvSpPr>
        <p:spPr>
          <a:xfrm flipH="1">
            <a:off x="8130713" y="2259420"/>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7" name="Étoile à 5 branches 36"/>
          <p:cNvSpPr/>
          <p:nvPr>
            <p:custDataLst>
              <p:tags r:id="rId31"/>
            </p:custDataLst>
          </p:nvPr>
        </p:nvSpPr>
        <p:spPr>
          <a:xfrm flipH="1">
            <a:off x="7452360" y="2247034"/>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8" name="Étoile à 5 branches 37"/>
          <p:cNvSpPr/>
          <p:nvPr>
            <p:custDataLst>
              <p:tags r:id="rId32"/>
            </p:custDataLst>
          </p:nvPr>
        </p:nvSpPr>
        <p:spPr>
          <a:xfrm flipH="1">
            <a:off x="6494434" y="4658801"/>
            <a:ext cx="360044" cy="372687"/>
          </a:xfrm>
          <a:prstGeom prst="star5">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9" name="Étoile à 5 branches 38"/>
          <p:cNvSpPr/>
          <p:nvPr>
            <p:custDataLst>
              <p:tags r:id="rId33"/>
            </p:custDataLst>
          </p:nvPr>
        </p:nvSpPr>
        <p:spPr>
          <a:xfrm flipH="1">
            <a:off x="5834515" y="4706603"/>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2" name="Triangle isocèle 41"/>
          <p:cNvSpPr/>
          <p:nvPr>
            <p:custDataLst>
              <p:tags r:id="rId34"/>
            </p:custDataLst>
          </p:nvPr>
        </p:nvSpPr>
        <p:spPr>
          <a:xfrm>
            <a:off x="7049018" y="5607322"/>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4" name="Triangle isocèle 43"/>
          <p:cNvSpPr/>
          <p:nvPr>
            <p:custDataLst>
              <p:tags r:id="rId35"/>
            </p:custDataLst>
          </p:nvPr>
        </p:nvSpPr>
        <p:spPr>
          <a:xfrm>
            <a:off x="5228731" y="5587683"/>
            <a:ext cx="515939"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6" name="Triangle isocèle 45"/>
          <p:cNvSpPr/>
          <p:nvPr>
            <p:custDataLst>
              <p:tags r:id="rId36"/>
            </p:custDataLst>
          </p:nvPr>
        </p:nvSpPr>
        <p:spPr>
          <a:xfrm>
            <a:off x="3430063" y="5580288"/>
            <a:ext cx="515939"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9" name="Triangle isocèle 48"/>
          <p:cNvSpPr/>
          <p:nvPr>
            <p:custDataLst>
              <p:tags r:id="rId37"/>
            </p:custDataLst>
          </p:nvPr>
        </p:nvSpPr>
        <p:spPr>
          <a:xfrm>
            <a:off x="1535745" y="5584779"/>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0" name="Triangle isocèle 49"/>
          <p:cNvSpPr/>
          <p:nvPr>
            <p:custDataLst>
              <p:tags r:id="rId38"/>
            </p:custDataLst>
          </p:nvPr>
        </p:nvSpPr>
        <p:spPr>
          <a:xfrm>
            <a:off x="1535746" y="3062513"/>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1" name="Triangle isocèle 50"/>
          <p:cNvSpPr/>
          <p:nvPr>
            <p:custDataLst>
              <p:tags r:id="rId39"/>
            </p:custDataLst>
          </p:nvPr>
        </p:nvSpPr>
        <p:spPr>
          <a:xfrm>
            <a:off x="3405502" y="3062514"/>
            <a:ext cx="515939"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2" name="Triangle isocèle 51"/>
          <p:cNvSpPr/>
          <p:nvPr>
            <p:custDataLst>
              <p:tags r:id="rId40"/>
            </p:custDataLst>
          </p:nvPr>
        </p:nvSpPr>
        <p:spPr>
          <a:xfrm>
            <a:off x="5140017" y="3068955"/>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Triangle isocèle 52"/>
          <p:cNvSpPr/>
          <p:nvPr>
            <p:custDataLst>
              <p:tags r:id="rId41"/>
            </p:custDataLst>
          </p:nvPr>
        </p:nvSpPr>
        <p:spPr>
          <a:xfrm>
            <a:off x="6936421" y="3070587"/>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4" name="ZoneTexte 53"/>
          <p:cNvSpPr txBox="1"/>
          <p:nvPr>
            <p:custDataLst>
              <p:tags r:id="rId42"/>
            </p:custDataLst>
          </p:nvPr>
        </p:nvSpPr>
        <p:spPr>
          <a:xfrm>
            <a:off x="251460" y="1628775"/>
            <a:ext cx="1800224" cy="369332"/>
          </a:xfrm>
          <a:prstGeom prst="rect">
            <a:avLst/>
          </a:prstGeom>
          <a:noFill/>
        </p:spPr>
        <p:txBody>
          <a:bodyPr wrap="square" rtlCol="0">
            <a:spAutoFit/>
          </a:bodyPr>
          <a:lstStyle/>
          <a:p>
            <a:r>
              <a:rPr lang="fr-CA" b="1" dirty="0">
                <a:solidFill>
                  <a:schemeClr val="bg1"/>
                </a:solidFill>
              </a:rPr>
              <a:t>Jour 1</a:t>
            </a:r>
          </a:p>
        </p:txBody>
      </p:sp>
      <p:sp>
        <p:nvSpPr>
          <p:cNvPr id="55" name="ZoneTexte 54"/>
          <p:cNvSpPr txBox="1"/>
          <p:nvPr>
            <p:custDataLst>
              <p:tags r:id="rId43"/>
            </p:custDataLst>
          </p:nvPr>
        </p:nvSpPr>
        <p:spPr>
          <a:xfrm>
            <a:off x="251460" y="4083874"/>
            <a:ext cx="1800224" cy="369332"/>
          </a:xfrm>
          <a:prstGeom prst="rect">
            <a:avLst/>
          </a:prstGeom>
          <a:noFill/>
        </p:spPr>
        <p:txBody>
          <a:bodyPr wrap="square" rtlCol="0">
            <a:spAutoFit/>
          </a:bodyPr>
          <a:lstStyle/>
          <a:p>
            <a:r>
              <a:rPr lang="fr-CA" b="1" dirty="0">
                <a:solidFill>
                  <a:schemeClr val="bg1"/>
                </a:solidFill>
              </a:rPr>
              <a:t>Jour 5</a:t>
            </a:r>
          </a:p>
        </p:txBody>
      </p:sp>
    </p:spTree>
    <p:extLst>
      <p:ext uri="{BB962C8B-B14F-4D97-AF65-F5344CB8AC3E}">
        <p14:creationId xmlns:p14="http://schemas.microsoft.com/office/powerpoint/2010/main" val="417968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P spid="14"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2" grpId="0" animBg="1"/>
      <p:bldP spid="44" grpId="0" animBg="1"/>
      <p:bldP spid="46" grpId="0" animBg="1"/>
      <p:bldP spid="49" grpId="0" animBg="1"/>
      <p:bldP spid="50" grpId="0" animBg="1"/>
      <p:bldP spid="51" grpId="0" animBg="1"/>
      <p:bldP spid="52" grpId="0" animBg="1"/>
      <p:bldP spid="53" grpId="0" animBg="1"/>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custDataLst>
              <p:tags r:id="rId1"/>
            </p:custDataLst>
          </p:nvPr>
        </p:nvSpPr>
        <p:spPr>
          <a:xfrm>
            <a:off x="802491" y="223600"/>
            <a:ext cx="8229600" cy="1143000"/>
          </a:xfrm>
        </p:spPr>
        <p:txBody>
          <a:bodyPr>
            <a:noAutofit/>
          </a:bodyPr>
          <a:lstStyle/>
          <a:p>
            <a:pPr algn="ctr"/>
            <a:r>
              <a:rPr lang="fr-CA" sz="3200" b="1" dirty="0"/>
              <a:t>Transmission à</a:t>
            </a:r>
            <a:r>
              <a:rPr lang="fr-CA" sz="3200" dirty="0"/>
              <a:t> </a:t>
            </a:r>
            <a:r>
              <a:rPr lang="fr-CA" sz="3200" b="1" dirty="0"/>
              <a:t>l’UNITÉ COVID</a:t>
            </a:r>
            <a:r>
              <a:rPr lang="fr-CA" sz="3200" dirty="0"/>
              <a:t/>
            </a:r>
            <a:br>
              <a:rPr lang="fr-CA" sz="3200" dirty="0"/>
            </a:br>
            <a:r>
              <a:rPr lang="fr-CA" sz="3200" dirty="0"/>
              <a:t>malgré ÉPI</a:t>
            </a:r>
            <a:br>
              <a:rPr lang="fr-CA" sz="3200" dirty="0"/>
            </a:br>
            <a:r>
              <a:rPr lang="fr-CA" sz="2000" dirty="0"/>
              <a:t>Courtoisie de Dre Lise-Andrée </a:t>
            </a:r>
            <a:r>
              <a:rPr lang="fr-CA" sz="2000" dirty="0" err="1"/>
              <a:t>Galarneau</a:t>
            </a:r>
            <a:r>
              <a:rPr lang="fr-CA" sz="2000" dirty="0"/>
              <a:t> CHRTR</a:t>
            </a:r>
          </a:p>
        </p:txBody>
      </p:sp>
      <p:sp>
        <p:nvSpPr>
          <p:cNvPr id="6" name="Espace réservé du contenu 5"/>
          <p:cNvSpPr>
            <a:spLocks noGrp="1"/>
          </p:cNvSpPr>
          <p:nvPr>
            <p:ph idx="1"/>
            <p:custDataLst>
              <p:tags r:id="rId2"/>
            </p:custDataLst>
          </p:nvPr>
        </p:nvSpPr>
        <p:spPr>
          <a:xfrm>
            <a:off x="476509" y="1535350"/>
            <a:ext cx="8229600" cy="4525963"/>
          </a:xfrm>
        </p:spPr>
        <p:txBody>
          <a:bodyPr/>
          <a:lstStyle/>
          <a:p>
            <a:endParaRPr lang="fr-CA" dirty="0"/>
          </a:p>
          <a:p>
            <a:endParaRPr lang="fr-CA" dirty="0"/>
          </a:p>
          <a:p>
            <a:endParaRPr lang="fr-CA" dirty="0"/>
          </a:p>
          <a:p>
            <a:endParaRPr lang="fr-CA" dirty="0"/>
          </a:p>
        </p:txBody>
      </p:sp>
      <p:sp>
        <p:nvSpPr>
          <p:cNvPr id="4" name="Espace réservé du numéro de diapositive 3"/>
          <p:cNvSpPr>
            <a:spLocks noGrp="1"/>
          </p:cNvSpPr>
          <p:nvPr>
            <p:ph type="sldNum" sz="quarter" idx="12"/>
            <p:custDataLst>
              <p:tags r:id="rId3"/>
            </p:custDataLst>
          </p:nvPr>
        </p:nvSpPr>
        <p:spPr/>
        <p:txBody>
          <a:bodyPr/>
          <a:lstStyle/>
          <a:p>
            <a:fld id="{3C18001B-D0D8-4ABB-A3C9-B9D320466078}" type="slidenum">
              <a:rPr lang="fr-CA" smtClean="0"/>
              <a:pPr/>
              <a:t>10</a:t>
            </a:fld>
            <a:endParaRPr lang="fr-CA" dirty="0"/>
          </a:p>
        </p:txBody>
      </p:sp>
      <p:sp>
        <p:nvSpPr>
          <p:cNvPr id="7" name="Rectangle 6"/>
          <p:cNvSpPr/>
          <p:nvPr>
            <p:custDataLst>
              <p:tags r:id="rId4"/>
            </p:custDataLst>
          </p:nvPr>
        </p:nvSpPr>
        <p:spPr>
          <a:xfrm>
            <a:off x="3824201" y="1851750"/>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7"/>
          <p:cNvSpPr/>
          <p:nvPr>
            <p:custDataLst>
              <p:tags r:id="rId5"/>
            </p:custDataLst>
          </p:nvPr>
        </p:nvSpPr>
        <p:spPr>
          <a:xfrm>
            <a:off x="7410623" y="1851750"/>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p:cNvSpPr/>
          <p:nvPr>
            <p:custDataLst>
              <p:tags r:id="rId6"/>
            </p:custDataLst>
          </p:nvPr>
        </p:nvSpPr>
        <p:spPr>
          <a:xfrm>
            <a:off x="251461" y="188577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p:cNvSpPr/>
          <p:nvPr>
            <p:custDataLst>
              <p:tags r:id="rId7"/>
            </p:custDataLst>
          </p:nvPr>
        </p:nvSpPr>
        <p:spPr>
          <a:xfrm>
            <a:off x="5608839" y="1873133"/>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10"/>
          <p:cNvSpPr/>
          <p:nvPr>
            <p:custDataLst>
              <p:tags r:id="rId8"/>
            </p:custDataLst>
          </p:nvPr>
        </p:nvSpPr>
        <p:spPr>
          <a:xfrm>
            <a:off x="2030159" y="1885775"/>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Rectangle 13"/>
          <p:cNvSpPr/>
          <p:nvPr>
            <p:custDataLst>
              <p:tags r:id="rId9"/>
            </p:custDataLst>
          </p:nvPr>
        </p:nvSpPr>
        <p:spPr>
          <a:xfrm>
            <a:off x="7367757" y="3463506"/>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p:cNvSpPr/>
          <p:nvPr>
            <p:custDataLst>
              <p:tags r:id="rId10"/>
            </p:custDataLst>
          </p:nvPr>
        </p:nvSpPr>
        <p:spPr>
          <a:xfrm>
            <a:off x="5653331" y="3524332"/>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p:cNvSpPr/>
          <p:nvPr>
            <p:custDataLst>
              <p:tags r:id="rId11"/>
            </p:custDataLst>
          </p:nvPr>
        </p:nvSpPr>
        <p:spPr>
          <a:xfrm>
            <a:off x="3824201" y="3600954"/>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p:cNvSpPr/>
          <p:nvPr>
            <p:custDataLst>
              <p:tags r:id="rId12"/>
            </p:custDataLst>
          </p:nvPr>
        </p:nvSpPr>
        <p:spPr>
          <a:xfrm>
            <a:off x="2066015" y="361198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Rectangle 17"/>
          <p:cNvSpPr/>
          <p:nvPr>
            <p:custDataLst>
              <p:tags r:id="rId13"/>
            </p:custDataLst>
          </p:nvPr>
        </p:nvSpPr>
        <p:spPr>
          <a:xfrm>
            <a:off x="275158" y="3637208"/>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Étoile à 5 branches 19"/>
          <p:cNvSpPr/>
          <p:nvPr>
            <p:custDataLst>
              <p:tags r:id="rId14"/>
            </p:custDataLst>
          </p:nvPr>
        </p:nvSpPr>
        <p:spPr>
          <a:xfrm flipH="1">
            <a:off x="2231707" y="205947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Étoile à 5 branches 20"/>
          <p:cNvSpPr/>
          <p:nvPr>
            <p:custDataLst>
              <p:tags r:id="rId15"/>
            </p:custDataLst>
          </p:nvPr>
        </p:nvSpPr>
        <p:spPr>
          <a:xfrm flipH="1">
            <a:off x="2930271" y="3799942"/>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Étoile à 5 branches 21"/>
          <p:cNvSpPr/>
          <p:nvPr>
            <p:custDataLst>
              <p:tags r:id="rId16"/>
            </p:custDataLst>
          </p:nvPr>
        </p:nvSpPr>
        <p:spPr>
          <a:xfrm flipH="1">
            <a:off x="2225672" y="382355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Étoile à 5 branches 22"/>
          <p:cNvSpPr/>
          <p:nvPr>
            <p:custDataLst>
              <p:tags r:id="rId17"/>
            </p:custDataLst>
          </p:nvPr>
        </p:nvSpPr>
        <p:spPr>
          <a:xfrm flipH="1">
            <a:off x="2977559" y="2059475"/>
            <a:ext cx="360044" cy="372687"/>
          </a:xfrm>
          <a:prstGeom prst="star5">
            <a:avLst>
              <a:gd name="adj" fmla="val 22621"/>
              <a:gd name="hf" fmla="val 105146"/>
              <a:gd name="vf" fmla="val 11055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4" name="Étoile à 5 branches 23"/>
          <p:cNvSpPr/>
          <p:nvPr>
            <p:custDataLst>
              <p:tags r:id="rId18"/>
            </p:custDataLst>
          </p:nvPr>
        </p:nvSpPr>
        <p:spPr>
          <a:xfrm flipH="1">
            <a:off x="5759358" y="202545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5" name="Étoile à 5 branches 24"/>
          <p:cNvSpPr/>
          <p:nvPr>
            <p:custDataLst>
              <p:tags r:id="rId19"/>
            </p:custDataLst>
          </p:nvPr>
        </p:nvSpPr>
        <p:spPr>
          <a:xfrm flipH="1">
            <a:off x="4724313" y="370212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6" name="Étoile à 5 branches 25"/>
          <p:cNvSpPr/>
          <p:nvPr>
            <p:custDataLst>
              <p:tags r:id="rId20"/>
            </p:custDataLst>
          </p:nvPr>
        </p:nvSpPr>
        <p:spPr>
          <a:xfrm flipH="1">
            <a:off x="4031932" y="3710674"/>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7" name="Étoile à 5 branches 26"/>
          <p:cNvSpPr/>
          <p:nvPr>
            <p:custDataLst>
              <p:tags r:id="rId21"/>
            </p:custDataLst>
          </p:nvPr>
        </p:nvSpPr>
        <p:spPr>
          <a:xfrm flipH="1">
            <a:off x="4609344" y="202545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8" name="Étoile à 5 branches 27"/>
          <p:cNvSpPr/>
          <p:nvPr>
            <p:custDataLst>
              <p:tags r:id="rId22"/>
            </p:custDataLst>
          </p:nvPr>
        </p:nvSpPr>
        <p:spPr>
          <a:xfrm flipH="1">
            <a:off x="3946002" y="207307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Étoile à 5 branches 28"/>
          <p:cNvSpPr/>
          <p:nvPr>
            <p:custDataLst>
              <p:tags r:id="rId23"/>
            </p:custDataLst>
          </p:nvPr>
        </p:nvSpPr>
        <p:spPr>
          <a:xfrm flipH="1">
            <a:off x="1130047" y="3781662"/>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0" name="Étoile à 5 branches 29"/>
          <p:cNvSpPr/>
          <p:nvPr>
            <p:custDataLst>
              <p:tags r:id="rId24"/>
            </p:custDataLst>
          </p:nvPr>
        </p:nvSpPr>
        <p:spPr>
          <a:xfrm flipH="1">
            <a:off x="447900" y="377465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Étoile à 5 branches 30"/>
          <p:cNvSpPr/>
          <p:nvPr>
            <p:custDataLst>
              <p:tags r:id="rId25"/>
            </p:custDataLst>
          </p:nvPr>
        </p:nvSpPr>
        <p:spPr>
          <a:xfrm flipH="1">
            <a:off x="1151572" y="2107043"/>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2" name="Étoile à 5 branches 31"/>
          <p:cNvSpPr/>
          <p:nvPr>
            <p:custDataLst>
              <p:tags r:id="rId26"/>
            </p:custDataLst>
          </p:nvPr>
        </p:nvSpPr>
        <p:spPr>
          <a:xfrm flipH="1">
            <a:off x="431482" y="2078205"/>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3" name="Étoile à 5 branches 32"/>
          <p:cNvSpPr/>
          <p:nvPr>
            <p:custDataLst>
              <p:tags r:id="rId27"/>
            </p:custDataLst>
          </p:nvPr>
        </p:nvSpPr>
        <p:spPr>
          <a:xfrm flipH="1">
            <a:off x="6386081" y="2046834"/>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Étoile à 5 branches 33"/>
          <p:cNvSpPr/>
          <p:nvPr>
            <p:custDataLst>
              <p:tags r:id="rId28"/>
            </p:custDataLst>
          </p:nvPr>
        </p:nvSpPr>
        <p:spPr>
          <a:xfrm flipH="1">
            <a:off x="8310735" y="3657973"/>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5" name="Étoile à 5 branches 34"/>
          <p:cNvSpPr/>
          <p:nvPr>
            <p:custDataLst>
              <p:tags r:id="rId29"/>
            </p:custDataLst>
          </p:nvPr>
        </p:nvSpPr>
        <p:spPr>
          <a:xfrm flipH="1">
            <a:off x="7609655" y="3637208"/>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6" name="Étoile à 5 branches 35"/>
          <p:cNvSpPr/>
          <p:nvPr>
            <p:custDataLst>
              <p:tags r:id="rId30"/>
            </p:custDataLst>
          </p:nvPr>
        </p:nvSpPr>
        <p:spPr>
          <a:xfrm flipH="1">
            <a:off x="8130713" y="2046833"/>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7" name="Étoile à 5 branches 36"/>
          <p:cNvSpPr/>
          <p:nvPr>
            <p:custDataLst>
              <p:tags r:id="rId31"/>
            </p:custDataLst>
          </p:nvPr>
        </p:nvSpPr>
        <p:spPr>
          <a:xfrm flipH="1">
            <a:off x="7564957" y="202545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8" name="Étoile à 5 branches 37"/>
          <p:cNvSpPr/>
          <p:nvPr>
            <p:custDataLst>
              <p:tags r:id="rId32"/>
            </p:custDataLst>
          </p:nvPr>
        </p:nvSpPr>
        <p:spPr>
          <a:xfrm flipH="1">
            <a:off x="6548571" y="3710674"/>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9" name="Étoile à 5 branches 38"/>
          <p:cNvSpPr/>
          <p:nvPr>
            <p:custDataLst>
              <p:tags r:id="rId33"/>
            </p:custDataLst>
          </p:nvPr>
        </p:nvSpPr>
        <p:spPr>
          <a:xfrm flipH="1">
            <a:off x="5846916" y="3710674"/>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2" name="Triangle isocèle 41"/>
          <p:cNvSpPr/>
          <p:nvPr>
            <p:custDataLst>
              <p:tags r:id="rId34"/>
            </p:custDataLst>
          </p:nvPr>
        </p:nvSpPr>
        <p:spPr>
          <a:xfrm>
            <a:off x="7049019" y="4463807"/>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4" name="Triangle isocèle 43"/>
          <p:cNvSpPr/>
          <p:nvPr>
            <p:custDataLst>
              <p:tags r:id="rId35"/>
            </p:custDataLst>
          </p:nvPr>
        </p:nvSpPr>
        <p:spPr>
          <a:xfrm>
            <a:off x="5213062" y="4463808"/>
            <a:ext cx="515939"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6" name="Triangle isocèle 45"/>
          <p:cNvSpPr/>
          <p:nvPr>
            <p:custDataLst>
              <p:tags r:id="rId36"/>
            </p:custDataLst>
          </p:nvPr>
        </p:nvSpPr>
        <p:spPr>
          <a:xfrm>
            <a:off x="3405501" y="4463808"/>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9" name="Triangle isocèle 48"/>
          <p:cNvSpPr/>
          <p:nvPr>
            <p:custDataLst>
              <p:tags r:id="rId37"/>
            </p:custDataLst>
          </p:nvPr>
        </p:nvSpPr>
        <p:spPr>
          <a:xfrm>
            <a:off x="1628748" y="4422043"/>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0" name="Triangle isocèle 49"/>
          <p:cNvSpPr/>
          <p:nvPr>
            <p:custDataLst>
              <p:tags r:id="rId38"/>
            </p:custDataLst>
          </p:nvPr>
        </p:nvSpPr>
        <p:spPr>
          <a:xfrm>
            <a:off x="1535746" y="2882490"/>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1" name="Triangle isocèle 50"/>
          <p:cNvSpPr/>
          <p:nvPr>
            <p:custDataLst>
              <p:tags r:id="rId39"/>
            </p:custDataLst>
          </p:nvPr>
        </p:nvSpPr>
        <p:spPr>
          <a:xfrm>
            <a:off x="3405502" y="2859312"/>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2" name="Triangle isocèle 51"/>
          <p:cNvSpPr/>
          <p:nvPr>
            <p:custDataLst>
              <p:tags r:id="rId40"/>
            </p:custDataLst>
          </p:nvPr>
        </p:nvSpPr>
        <p:spPr>
          <a:xfrm>
            <a:off x="5140017" y="2844207"/>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Triangle isocèle 52"/>
          <p:cNvSpPr/>
          <p:nvPr>
            <p:custDataLst>
              <p:tags r:id="rId41"/>
            </p:custDataLst>
          </p:nvPr>
        </p:nvSpPr>
        <p:spPr>
          <a:xfrm>
            <a:off x="6936420" y="2840802"/>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4" name="ZoneTexte 53"/>
          <p:cNvSpPr txBox="1"/>
          <p:nvPr>
            <p:custDataLst>
              <p:tags r:id="rId42"/>
            </p:custDataLst>
          </p:nvPr>
        </p:nvSpPr>
        <p:spPr>
          <a:xfrm>
            <a:off x="358496" y="1432620"/>
            <a:ext cx="1800224" cy="369332"/>
          </a:xfrm>
          <a:prstGeom prst="rect">
            <a:avLst/>
          </a:prstGeom>
          <a:noFill/>
        </p:spPr>
        <p:txBody>
          <a:bodyPr wrap="square" rtlCol="0">
            <a:spAutoFit/>
          </a:bodyPr>
          <a:lstStyle/>
          <a:p>
            <a:r>
              <a:rPr lang="fr-CA" b="1" dirty="0">
                <a:solidFill>
                  <a:schemeClr val="bg1"/>
                </a:solidFill>
              </a:rPr>
              <a:t>Jour 1</a:t>
            </a:r>
          </a:p>
        </p:txBody>
      </p:sp>
      <p:sp>
        <p:nvSpPr>
          <p:cNvPr id="55" name="ZoneTexte 54"/>
          <p:cNvSpPr txBox="1"/>
          <p:nvPr>
            <p:custDataLst>
              <p:tags r:id="rId43"/>
            </p:custDataLst>
          </p:nvPr>
        </p:nvSpPr>
        <p:spPr>
          <a:xfrm>
            <a:off x="229935" y="3262477"/>
            <a:ext cx="1800224" cy="369332"/>
          </a:xfrm>
          <a:prstGeom prst="rect">
            <a:avLst/>
          </a:prstGeom>
          <a:noFill/>
        </p:spPr>
        <p:txBody>
          <a:bodyPr wrap="square" rtlCol="0">
            <a:spAutoFit/>
          </a:bodyPr>
          <a:lstStyle/>
          <a:p>
            <a:r>
              <a:rPr lang="fr-CA" b="1" dirty="0">
                <a:solidFill>
                  <a:schemeClr val="bg1"/>
                </a:solidFill>
              </a:rPr>
              <a:t>Jour 21</a:t>
            </a:r>
          </a:p>
        </p:txBody>
      </p:sp>
      <p:sp>
        <p:nvSpPr>
          <p:cNvPr id="45" name="Rectangle 44"/>
          <p:cNvSpPr/>
          <p:nvPr>
            <p:custDataLst>
              <p:tags r:id="rId44"/>
            </p:custDataLst>
          </p:nvPr>
        </p:nvSpPr>
        <p:spPr>
          <a:xfrm>
            <a:off x="7410623" y="5338706"/>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7" name="Rectangle 46"/>
          <p:cNvSpPr/>
          <p:nvPr>
            <p:custDataLst>
              <p:tags r:id="rId45"/>
            </p:custDataLst>
          </p:nvPr>
        </p:nvSpPr>
        <p:spPr>
          <a:xfrm>
            <a:off x="5655956" y="5353471"/>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8" name="Rectangle 47"/>
          <p:cNvSpPr/>
          <p:nvPr>
            <p:custDataLst>
              <p:tags r:id="rId46"/>
            </p:custDataLst>
          </p:nvPr>
        </p:nvSpPr>
        <p:spPr>
          <a:xfrm>
            <a:off x="3832659" y="5353471"/>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6" name="Rectangle 55"/>
          <p:cNvSpPr/>
          <p:nvPr>
            <p:custDataLst>
              <p:tags r:id="rId47"/>
            </p:custDataLst>
          </p:nvPr>
        </p:nvSpPr>
        <p:spPr>
          <a:xfrm>
            <a:off x="2083862" y="5353471"/>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7" name="Rectangle 56"/>
          <p:cNvSpPr/>
          <p:nvPr>
            <p:custDataLst>
              <p:tags r:id="rId48"/>
            </p:custDataLst>
          </p:nvPr>
        </p:nvSpPr>
        <p:spPr>
          <a:xfrm>
            <a:off x="353535" y="5359716"/>
            <a:ext cx="1440180" cy="72009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1" name="Étoile à 5 branches 60"/>
          <p:cNvSpPr/>
          <p:nvPr>
            <p:custDataLst>
              <p:tags r:id="rId49"/>
            </p:custDataLst>
          </p:nvPr>
        </p:nvSpPr>
        <p:spPr>
          <a:xfrm flipH="1">
            <a:off x="627922" y="544189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2" name="Étoile à 5 branches 61"/>
          <p:cNvSpPr/>
          <p:nvPr>
            <p:custDataLst>
              <p:tags r:id="rId50"/>
            </p:custDataLst>
          </p:nvPr>
        </p:nvSpPr>
        <p:spPr>
          <a:xfrm flipH="1">
            <a:off x="1258608" y="5506478"/>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3" name="Étoile à 5 branches 62"/>
          <p:cNvSpPr/>
          <p:nvPr>
            <p:custDataLst>
              <p:tags r:id="rId51"/>
            </p:custDataLst>
          </p:nvPr>
        </p:nvSpPr>
        <p:spPr>
          <a:xfrm flipH="1">
            <a:off x="2252091" y="5486359"/>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4" name="Étoile à 5 branches 63"/>
          <p:cNvSpPr/>
          <p:nvPr>
            <p:custDataLst>
              <p:tags r:id="rId52"/>
            </p:custDataLst>
          </p:nvPr>
        </p:nvSpPr>
        <p:spPr>
          <a:xfrm flipH="1">
            <a:off x="2977559" y="545576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5" name="Étoile à 5 branches 64"/>
          <p:cNvSpPr/>
          <p:nvPr>
            <p:custDataLst>
              <p:tags r:id="rId53"/>
            </p:custDataLst>
          </p:nvPr>
        </p:nvSpPr>
        <p:spPr>
          <a:xfrm flipH="1">
            <a:off x="4724313" y="548309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6" name="Étoile à 5 branches 65"/>
          <p:cNvSpPr/>
          <p:nvPr>
            <p:custDataLst>
              <p:tags r:id="rId54"/>
            </p:custDataLst>
          </p:nvPr>
        </p:nvSpPr>
        <p:spPr>
          <a:xfrm flipH="1">
            <a:off x="5805731" y="5478181"/>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7" name="Étoile à 5 branches 66"/>
          <p:cNvSpPr/>
          <p:nvPr>
            <p:custDataLst>
              <p:tags r:id="rId55"/>
            </p:custDataLst>
          </p:nvPr>
        </p:nvSpPr>
        <p:spPr>
          <a:xfrm flipH="1">
            <a:off x="6395715" y="5455762"/>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8" name="Étoile à 5 branches 67"/>
          <p:cNvSpPr/>
          <p:nvPr>
            <p:custDataLst>
              <p:tags r:id="rId56"/>
            </p:custDataLst>
          </p:nvPr>
        </p:nvSpPr>
        <p:spPr>
          <a:xfrm flipH="1">
            <a:off x="7609655" y="5483096"/>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9" name="Étoile à 5 branches 68"/>
          <p:cNvSpPr/>
          <p:nvPr>
            <p:custDataLst>
              <p:tags r:id="rId57"/>
            </p:custDataLst>
          </p:nvPr>
        </p:nvSpPr>
        <p:spPr>
          <a:xfrm flipH="1">
            <a:off x="8310735" y="5458062"/>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1" name="Triangle isocèle 70"/>
          <p:cNvSpPr/>
          <p:nvPr>
            <p:custDataLst>
              <p:tags r:id="rId58"/>
            </p:custDataLst>
          </p:nvPr>
        </p:nvSpPr>
        <p:spPr>
          <a:xfrm>
            <a:off x="7020086" y="6004069"/>
            <a:ext cx="470943"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2" name="Triangle isocèle 71"/>
          <p:cNvSpPr/>
          <p:nvPr>
            <p:custDataLst>
              <p:tags r:id="rId59"/>
            </p:custDataLst>
          </p:nvPr>
        </p:nvSpPr>
        <p:spPr>
          <a:xfrm>
            <a:off x="5228716" y="5990983"/>
            <a:ext cx="515939" cy="360045"/>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3" name="Triangle isocèle 72"/>
          <p:cNvSpPr/>
          <p:nvPr>
            <p:custDataLst>
              <p:tags r:id="rId60"/>
            </p:custDataLst>
          </p:nvPr>
        </p:nvSpPr>
        <p:spPr>
          <a:xfrm>
            <a:off x="3401068" y="6004070"/>
            <a:ext cx="515939"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4" name="Triangle isocèle 73"/>
          <p:cNvSpPr/>
          <p:nvPr>
            <p:custDataLst>
              <p:tags r:id="rId61"/>
            </p:custDataLst>
          </p:nvPr>
        </p:nvSpPr>
        <p:spPr>
          <a:xfrm>
            <a:off x="1699628" y="6028105"/>
            <a:ext cx="515939" cy="360045"/>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5" name="Étoile à 5 branches 74"/>
          <p:cNvSpPr/>
          <p:nvPr>
            <p:custDataLst>
              <p:tags r:id="rId62"/>
            </p:custDataLst>
          </p:nvPr>
        </p:nvSpPr>
        <p:spPr>
          <a:xfrm flipH="1">
            <a:off x="4111073" y="5486358"/>
            <a:ext cx="360044" cy="3726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ZoneTexte 1"/>
          <p:cNvSpPr txBox="1"/>
          <p:nvPr>
            <p:custDataLst>
              <p:tags r:id="rId63"/>
            </p:custDataLst>
          </p:nvPr>
        </p:nvSpPr>
        <p:spPr>
          <a:xfrm>
            <a:off x="275590" y="4823853"/>
            <a:ext cx="1518125" cy="369332"/>
          </a:xfrm>
          <a:prstGeom prst="rect">
            <a:avLst/>
          </a:prstGeom>
          <a:noFill/>
        </p:spPr>
        <p:txBody>
          <a:bodyPr wrap="square" rtlCol="0">
            <a:spAutoFit/>
          </a:bodyPr>
          <a:lstStyle/>
          <a:p>
            <a:r>
              <a:rPr lang="fr-CA" b="1" dirty="0">
                <a:solidFill>
                  <a:schemeClr val="bg1"/>
                </a:solidFill>
              </a:rPr>
              <a:t>Jour 26</a:t>
            </a:r>
          </a:p>
        </p:txBody>
      </p:sp>
    </p:spTree>
    <p:extLst>
      <p:ext uri="{BB962C8B-B14F-4D97-AF65-F5344CB8AC3E}">
        <p14:creationId xmlns:p14="http://schemas.microsoft.com/office/powerpoint/2010/main" val="266987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P spid="14"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2" grpId="0" animBg="1"/>
      <p:bldP spid="44" grpId="0" animBg="1"/>
      <p:bldP spid="46" grpId="0" animBg="1"/>
      <p:bldP spid="49" grpId="0" animBg="1"/>
      <p:bldP spid="50" grpId="0" animBg="1"/>
      <p:bldP spid="51" grpId="0" animBg="1"/>
      <p:bldP spid="52" grpId="0" animBg="1"/>
      <p:bldP spid="53" grpId="0" animBg="1"/>
      <p:bldP spid="54" grpId="0"/>
      <p:bldP spid="55" grpId="0"/>
      <p:bldP spid="45" grpId="0" animBg="1"/>
      <p:bldP spid="47" grpId="0" animBg="1"/>
      <p:bldP spid="48" grpId="0" animBg="1"/>
      <p:bldP spid="56" grpId="0" animBg="1"/>
      <p:bldP spid="57" grpId="0" animBg="1"/>
      <p:bldP spid="61" grpId="0" animBg="1"/>
      <p:bldP spid="62" grpId="0" animBg="1"/>
      <p:bldP spid="63" grpId="0" animBg="1"/>
      <p:bldP spid="64" grpId="0" animBg="1"/>
      <p:bldP spid="65" grpId="0" animBg="1"/>
      <p:bldP spid="66" grpId="0" animBg="1"/>
      <p:bldP spid="67" grpId="0" animBg="1"/>
      <p:bldP spid="68" grpId="0" animBg="1"/>
      <p:bldP spid="69" grpId="0" animBg="1"/>
      <p:bldP spid="71" grpId="0" animBg="1"/>
      <p:bldP spid="72" grpId="0" animBg="1"/>
      <p:bldP spid="73" grpId="0" animBg="1"/>
      <p:bldP spid="74" grpId="0" animBg="1"/>
      <p:bldP spid="75"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Éclosions en cours</a:t>
            </a:r>
            <a:r>
              <a:rPr lang="fr-CA" dirty="0"/>
              <a:t/>
            </a:r>
            <a:br>
              <a:rPr lang="fr-CA" dirty="0"/>
            </a:br>
            <a:endParaRPr lang="fr-CA" dirty="0"/>
          </a:p>
        </p:txBody>
      </p:sp>
      <p:sp>
        <p:nvSpPr>
          <p:cNvPr id="3" name="Espace réservé du contenu 2"/>
          <p:cNvSpPr>
            <a:spLocks noGrp="1"/>
          </p:cNvSpPr>
          <p:nvPr>
            <p:ph idx="1"/>
          </p:nvPr>
        </p:nvSpPr>
        <p:spPr>
          <a:xfrm>
            <a:off x="1676400" y="1052736"/>
            <a:ext cx="7216080" cy="4525963"/>
          </a:xfrm>
        </p:spPr>
        <p:txBody>
          <a:bodyPr/>
          <a:lstStyle/>
          <a:p>
            <a:r>
              <a:rPr lang="fr-CA" dirty="0" smtClean="0"/>
              <a:t>Plusieurs </a:t>
            </a:r>
            <a:r>
              <a:rPr lang="fr-CA" dirty="0"/>
              <a:t>éclosions sont en cours dans nos hôpitaux </a:t>
            </a:r>
            <a:endParaRPr lang="fr-CA" dirty="0" smtClean="0"/>
          </a:p>
          <a:p>
            <a:r>
              <a:rPr lang="fr-CA" dirty="0" smtClean="0"/>
              <a:t>Le </a:t>
            </a:r>
            <a:r>
              <a:rPr lang="fr-CA" dirty="0"/>
              <a:t>travail des escouades est primordial pour limiter le risque que de nouvelles éclosions </a:t>
            </a:r>
            <a:r>
              <a:rPr lang="fr-CA" dirty="0" smtClean="0"/>
              <a:t>surviennent.</a:t>
            </a:r>
          </a:p>
          <a:p>
            <a:r>
              <a:rPr lang="fr-CA" dirty="0" smtClean="0"/>
              <a:t>Par </a:t>
            </a:r>
            <a:r>
              <a:rPr lang="fr-CA" dirty="0"/>
              <a:t>vos interventions, vous pouvez faire une grande différence pour protéger les usagers et les intervenants du </a:t>
            </a:r>
            <a:r>
              <a:rPr lang="fr-CA" dirty="0" smtClean="0"/>
              <a:t>CHU.</a:t>
            </a:r>
            <a:endParaRPr lang="fr-CA" dirty="0"/>
          </a:p>
          <a:p>
            <a:endParaRPr lang="fr-CA" dirty="0"/>
          </a:p>
        </p:txBody>
      </p:sp>
    </p:spTree>
    <p:extLst>
      <p:ext uri="{BB962C8B-B14F-4D97-AF65-F5344CB8AC3E}">
        <p14:creationId xmlns:p14="http://schemas.microsoft.com/office/powerpoint/2010/main" val="2295329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Trois sources potentielles de contamination </a:t>
            </a:r>
          </a:p>
        </p:txBody>
      </p:sp>
      <p:sp>
        <p:nvSpPr>
          <p:cNvPr id="3" name="Espace réservé du contenu 2"/>
          <p:cNvSpPr>
            <a:spLocks noGrp="1"/>
          </p:cNvSpPr>
          <p:nvPr>
            <p:ph idx="1"/>
          </p:nvPr>
        </p:nvSpPr>
        <p:spPr/>
        <p:txBody>
          <a:bodyPr/>
          <a:lstStyle/>
          <a:p>
            <a:endParaRPr lang="fr-CA" dirty="0"/>
          </a:p>
          <a:p>
            <a:pPr marL="514350" indent="-514350">
              <a:buAutoNum type="arabicParenR"/>
            </a:pPr>
            <a:r>
              <a:rPr lang="fr-CA" dirty="0"/>
              <a:t>Les patients (connus positifs ou positifs méconnus)</a:t>
            </a:r>
          </a:p>
          <a:p>
            <a:pPr marL="514350" indent="-514350">
              <a:buFont typeface="Wingdings" panose="05000000000000000000" pitchFamily="2" charset="2"/>
              <a:buAutoNum type="arabicParenR"/>
            </a:pPr>
            <a:r>
              <a:rPr lang="fr-CA" dirty="0"/>
              <a:t>Les travailleurs</a:t>
            </a:r>
          </a:p>
          <a:p>
            <a:pPr marL="0" indent="0">
              <a:buNone/>
            </a:pPr>
            <a:r>
              <a:rPr lang="fr-CA" dirty="0"/>
              <a:t>3) Soi-même par auto-contamination</a:t>
            </a:r>
          </a:p>
          <a:p>
            <a:pPr marL="514350" indent="-514350">
              <a:buFont typeface="Wingdings" panose="05000000000000000000" pitchFamily="2" charset="2"/>
              <a:buAutoNum type="arabicParenR"/>
            </a:pPr>
            <a:endParaRPr lang="fr-CA" dirty="0"/>
          </a:p>
          <a:p>
            <a:pPr marL="514350" indent="-514350">
              <a:buFont typeface="Wingdings" panose="05000000000000000000" pitchFamily="2" charset="2"/>
              <a:buAutoNum type="arabicParenR"/>
            </a:pPr>
            <a:endParaRPr lang="fr-CA" dirty="0"/>
          </a:p>
          <a:p>
            <a:pPr marL="514350" indent="-514350">
              <a:buAutoNum type="arabicParenR"/>
            </a:pPr>
            <a:endParaRPr lang="fr-CA" dirty="0"/>
          </a:p>
          <a:p>
            <a:pPr marL="514350" indent="-514350">
              <a:buAutoNum type="arabicParenR"/>
            </a:pPr>
            <a:endParaRPr lang="fr-CA" dirty="0"/>
          </a:p>
        </p:txBody>
      </p:sp>
    </p:spTree>
    <p:extLst>
      <p:ext uri="{BB962C8B-B14F-4D97-AF65-F5344CB8AC3E}">
        <p14:creationId xmlns:p14="http://schemas.microsoft.com/office/powerpoint/2010/main" val="105147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Trois sources potentielles de contamination </a:t>
            </a:r>
          </a:p>
        </p:txBody>
      </p:sp>
      <p:sp>
        <p:nvSpPr>
          <p:cNvPr id="3" name="Espace réservé du contenu 2"/>
          <p:cNvSpPr>
            <a:spLocks noGrp="1"/>
          </p:cNvSpPr>
          <p:nvPr>
            <p:ph idx="1"/>
          </p:nvPr>
        </p:nvSpPr>
        <p:spPr/>
        <p:txBody>
          <a:bodyPr/>
          <a:lstStyle/>
          <a:p>
            <a:endParaRPr lang="fr-CA" dirty="0"/>
          </a:p>
          <a:p>
            <a:pPr marL="0" indent="0">
              <a:buNone/>
            </a:pPr>
            <a:r>
              <a:rPr lang="fr-CA" dirty="0"/>
              <a:t>1) Les patients</a:t>
            </a:r>
          </a:p>
          <a:p>
            <a:pPr lvl="1"/>
            <a:r>
              <a:rPr lang="fr-CA" dirty="0"/>
              <a:t>Mesures en place à observer rigoureusement</a:t>
            </a:r>
          </a:p>
          <a:p>
            <a:pPr lvl="1"/>
            <a:r>
              <a:rPr lang="fr-CA" dirty="0"/>
              <a:t>Audits réguliers</a:t>
            </a:r>
          </a:p>
          <a:p>
            <a:pPr lvl="1"/>
            <a:r>
              <a:rPr lang="fr-CA" dirty="0"/>
              <a:t>Concept familier</a:t>
            </a:r>
          </a:p>
        </p:txBody>
      </p:sp>
    </p:spTree>
    <p:extLst>
      <p:ext uri="{BB962C8B-B14F-4D97-AF65-F5344CB8AC3E}">
        <p14:creationId xmlns:p14="http://schemas.microsoft.com/office/powerpoint/2010/main" val="28249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Trois sources potentielles de contamination </a:t>
            </a:r>
          </a:p>
        </p:txBody>
      </p:sp>
      <p:sp>
        <p:nvSpPr>
          <p:cNvPr id="3" name="Espace réservé du contenu 2"/>
          <p:cNvSpPr>
            <a:spLocks noGrp="1"/>
          </p:cNvSpPr>
          <p:nvPr>
            <p:ph idx="1"/>
          </p:nvPr>
        </p:nvSpPr>
        <p:spPr/>
        <p:txBody>
          <a:bodyPr/>
          <a:lstStyle/>
          <a:p>
            <a:pPr marL="0" indent="0">
              <a:buNone/>
            </a:pPr>
            <a:r>
              <a:rPr lang="fr-CA" dirty="0"/>
              <a:t>2) Les travailleurs</a:t>
            </a:r>
          </a:p>
          <a:p>
            <a:pPr marL="857250" lvl="1" indent="-457200"/>
            <a:r>
              <a:rPr lang="fr-CA" sz="2800" dirty="0"/>
              <a:t>Retrait du travail et test si symptômes</a:t>
            </a:r>
          </a:p>
          <a:p>
            <a:pPr marL="857250" lvl="1" indent="-457200"/>
            <a:r>
              <a:rPr lang="fr-CA" dirty="0"/>
              <a:t>Port du masque en tout temps</a:t>
            </a:r>
          </a:p>
          <a:p>
            <a:pPr marL="857250" lvl="1" indent="-457200"/>
            <a:r>
              <a:rPr lang="fr-CA" dirty="0"/>
              <a:t>Hygiène des mains +++</a:t>
            </a:r>
          </a:p>
          <a:p>
            <a:pPr marL="857250" lvl="1" indent="-457200"/>
            <a:r>
              <a:rPr lang="fr-CA" dirty="0"/>
              <a:t>≥ 2 m en absence de </a:t>
            </a:r>
            <a:r>
              <a:rPr lang="fr-CA" dirty="0" smtClean="0"/>
              <a:t>masque</a:t>
            </a:r>
            <a:endParaRPr lang="fr-CA" dirty="0"/>
          </a:p>
          <a:p>
            <a:pPr marL="857250" lvl="1" indent="-457200"/>
            <a:r>
              <a:rPr lang="fr-CA" dirty="0"/>
              <a:t>Zones </a:t>
            </a:r>
            <a:r>
              <a:rPr lang="fr-CA" dirty="0" smtClean="0"/>
              <a:t>de turbulence… </a:t>
            </a:r>
            <a:r>
              <a:rPr lang="fr-CA" dirty="0"/>
              <a:t>Pauses, repas, </a:t>
            </a:r>
            <a:r>
              <a:rPr lang="fr-CA" dirty="0" smtClean="0"/>
              <a:t>covoiturage, postes</a:t>
            </a:r>
            <a:endParaRPr lang="fr-CA" dirty="0"/>
          </a:p>
          <a:p>
            <a:pPr marL="400050" lvl="1" indent="0">
              <a:buNone/>
            </a:pPr>
            <a:endParaRPr lang="fr-CA" dirty="0"/>
          </a:p>
        </p:txBody>
      </p:sp>
    </p:spTree>
    <p:extLst>
      <p:ext uri="{BB962C8B-B14F-4D97-AF65-F5344CB8AC3E}">
        <p14:creationId xmlns:p14="http://schemas.microsoft.com/office/powerpoint/2010/main" val="216765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Trois sources potentielles de contamination </a:t>
            </a:r>
          </a:p>
        </p:txBody>
      </p:sp>
      <p:sp>
        <p:nvSpPr>
          <p:cNvPr id="3" name="Espace réservé du contenu 2"/>
          <p:cNvSpPr>
            <a:spLocks noGrp="1"/>
          </p:cNvSpPr>
          <p:nvPr>
            <p:ph idx="1"/>
          </p:nvPr>
        </p:nvSpPr>
        <p:spPr/>
        <p:txBody>
          <a:bodyPr/>
          <a:lstStyle/>
          <a:p>
            <a:pPr marL="0" indent="0">
              <a:buNone/>
            </a:pPr>
            <a:endParaRPr lang="fr-CA" dirty="0"/>
          </a:p>
          <a:p>
            <a:pPr marL="0" indent="0">
              <a:buNone/>
            </a:pPr>
            <a:r>
              <a:rPr lang="fr-CA" dirty="0"/>
              <a:t>3) Soi-même par auto-contamination</a:t>
            </a:r>
          </a:p>
          <a:p>
            <a:pPr lvl="1"/>
            <a:r>
              <a:rPr lang="fr-CA" dirty="0"/>
              <a:t>En se touchant au visage après avoir touché </a:t>
            </a:r>
          </a:p>
          <a:p>
            <a:pPr lvl="3"/>
            <a:r>
              <a:rPr lang="fr-CA" sz="2400" dirty="0"/>
              <a:t>EPI contaminé</a:t>
            </a:r>
          </a:p>
          <a:p>
            <a:pPr lvl="3"/>
            <a:r>
              <a:rPr lang="fr-CA" sz="2400" dirty="0"/>
              <a:t>Environnement contaminé</a:t>
            </a:r>
          </a:p>
          <a:p>
            <a:pPr lvl="1"/>
            <a:r>
              <a:rPr lang="fr-CA" dirty="0"/>
              <a:t>Difficile d’être parfait mais il le faut…</a:t>
            </a:r>
          </a:p>
          <a:p>
            <a:pPr marL="1371600" lvl="2" indent="-514350"/>
            <a:endParaRPr lang="fr-CA" dirty="0"/>
          </a:p>
        </p:txBody>
      </p:sp>
    </p:spTree>
    <p:extLst>
      <p:ext uri="{BB962C8B-B14F-4D97-AF65-F5344CB8AC3E}">
        <p14:creationId xmlns:p14="http://schemas.microsoft.com/office/powerpoint/2010/main" val="786053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2800" b="1" dirty="0"/>
              <a:t>Qu’attendons-nous de vous?</a:t>
            </a:r>
          </a:p>
        </p:txBody>
      </p:sp>
      <p:sp>
        <p:nvSpPr>
          <p:cNvPr id="3" name="Espace réservé du contenu 2"/>
          <p:cNvSpPr>
            <a:spLocks noGrp="1"/>
          </p:cNvSpPr>
          <p:nvPr>
            <p:ph idx="1"/>
          </p:nvPr>
        </p:nvSpPr>
        <p:spPr/>
        <p:txBody>
          <a:bodyPr/>
          <a:lstStyle/>
          <a:p>
            <a:r>
              <a:rPr lang="fr-CA" sz="2800" dirty="0"/>
              <a:t>Minimiser la contamination des travailleurs</a:t>
            </a:r>
          </a:p>
          <a:p>
            <a:pPr lvl="1"/>
            <a:r>
              <a:rPr lang="fr-CA" sz="2400" dirty="0"/>
              <a:t>Entre eux</a:t>
            </a:r>
          </a:p>
          <a:p>
            <a:pPr lvl="1"/>
            <a:r>
              <a:rPr lang="fr-CA" sz="2400" dirty="0"/>
              <a:t>Par eux-mêmes</a:t>
            </a:r>
          </a:p>
          <a:p>
            <a:pPr lvl="1"/>
            <a:endParaRPr lang="fr-CA" sz="2400" dirty="0"/>
          </a:p>
          <a:p>
            <a:r>
              <a:rPr lang="fr-CA" sz="2800" dirty="0"/>
              <a:t>D’une façon différente des audits habituels</a:t>
            </a:r>
          </a:p>
          <a:p>
            <a:pPr lvl="1"/>
            <a:r>
              <a:rPr lang="fr-CA" sz="2400" dirty="0"/>
              <a:t>Par des intervenants hors de l’ordinaire</a:t>
            </a:r>
          </a:p>
          <a:p>
            <a:pPr lvl="1"/>
            <a:r>
              <a:rPr lang="fr-CA" sz="2400" dirty="0"/>
              <a:t>Approche ludique et décontractée</a:t>
            </a:r>
          </a:p>
        </p:txBody>
      </p:sp>
    </p:spTree>
    <p:extLst>
      <p:ext uri="{BB962C8B-B14F-4D97-AF65-F5344CB8AC3E}">
        <p14:creationId xmlns:p14="http://schemas.microsoft.com/office/powerpoint/2010/main" val="325156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pPr eaLnBrk="1" hangingPunct="1"/>
            <a:r>
              <a:rPr lang="fr-FR" altLang="fr-FR" sz="2800" b="1" dirty="0">
                <a:latin typeface="Arial" panose="020B0604020202020204" pitchFamily="34" charset="0"/>
                <a:ea typeface="ＭＳ Ｐゴシック" panose="020B0600070205080204" pitchFamily="34" charset="-128"/>
              </a:rPr>
              <a:t>Objectifs des escouades</a:t>
            </a:r>
          </a:p>
        </p:txBody>
      </p:sp>
      <p:sp>
        <p:nvSpPr>
          <p:cNvPr id="9219" name="Espace réservé du contenu 2"/>
          <p:cNvSpPr>
            <a:spLocks noGrp="1"/>
          </p:cNvSpPr>
          <p:nvPr>
            <p:ph idx="1"/>
          </p:nvPr>
        </p:nvSpPr>
        <p:spPr>
          <a:xfrm>
            <a:off x="1676400" y="1412776"/>
            <a:ext cx="7010400" cy="4525963"/>
          </a:xfrm>
        </p:spPr>
        <p:txBody>
          <a:bodyPr/>
          <a:lstStyle/>
          <a:p>
            <a:pPr lvl="0"/>
            <a:r>
              <a:rPr lang="fr-CA" sz="2800" dirty="0" smtClean="0"/>
              <a:t>Assurer </a:t>
            </a:r>
            <a:r>
              <a:rPr lang="fr-CA" sz="2800" dirty="0"/>
              <a:t>le respect de la distanciation physique entre individus</a:t>
            </a:r>
          </a:p>
          <a:p>
            <a:pPr lvl="0"/>
            <a:endParaRPr lang="fr-CA" sz="2800" dirty="0"/>
          </a:p>
          <a:p>
            <a:pPr lvl="0"/>
            <a:r>
              <a:rPr lang="fr-CA" sz="2800" dirty="0"/>
              <a:t>Assurer le port approprié du </a:t>
            </a:r>
            <a:r>
              <a:rPr lang="fr-CA" sz="2800" dirty="0" smtClean="0"/>
              <a:t>masque de procédure</a:t>
            </a:r>
            <a:endParaRPr lang="fr-CA" sz="2800" dirty="0"/>
          </a:p>
          <a:p>
            <a:pPr lvl="0"/>
            <a:endParaRPr lang="fr-CA" sz="2800" dirty="0"/>
          </a:p>
          <a:p>
            <a:pPr lvl="0"/>
            <a:r>
              <a:rPr lang="fr-CA" sz="2800" dirty="0"/>
              <a:t>Assurer la sécurité de tous</a:t>
            </a:r>
          </a:p>
          <a:p>
            <a:pPr lvl="0"/>
            <a:endParaRPr lang="fr-CA" sz="2800" dirty="0"/>
          </a:p>
          <a:p>
            <a:pPr lvl="0"/>
            <a:r>
              <a:rPr lang="fr-CA" sz="2800" dirty="0"/>
              <a:t>Maintenir de saines relations entre les intervenants</a:t>
            </a:r>
          </a:p>
          <a:p>
            <a:pPr eaLnBrk="1" hangingPunct="1"/>
            <a:endParaRPr lang="fr-FR" altLang="fr-FR" sz="2800" dirty="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Exceptions Port du masque</a:t>
            </a:r>
            <a:endParaRPr lang="fr-CA" dirty="0"/>
          </a:p>
        </p:txBody>
      </p:sp>
      <p:sp>
        <p:nvSpPr>
          <p:cNvPr id="3" name="Espace réservé du contenu 2"/>
          <p:cNvSpPr>
            <a:spLocks noGrp="1"/>
          </p:cNvSpPr>
          <p:nvPr>
            <p:ph idx="1"/>
          </p:nvPr>
        </p:nvSpPr>
        <p:spPr>
          <a:xfrm>
            <a:off x="1676400" y="1268760"/>
            <a:ext cx="7010400" cy="4525963"/>
          </a:xfrm>
        </p:spPr>
        <p:txBody>
          <a:bodyPr/>
          <a:lstStyle/>
          <a:p>
            <a:pPr fontAlgn="ctr"/>
            <a:r>
              <a:rPr lang="fr-CA" dirty="0"/>
              <a:t>C</a:t>
            </a:r>
            <a:r>
              <a:rPr lang="fr-CA" dirty="0" smtClean="0"/>
              <a:t>ouvre-visage permis de l’entrée du site au poste </a:t>
            </a:r>
            <a:r>
              <a:rPr lang="fr-CA" dirty="0"/>
              <a:t>de travail et vice versa.</a:t>
            </a:r>
          </a:p>
          <a:p>
            <a:pPr fontAlgn="ctr"/>
            <a:r>
              <a:rPr lang="fr-CA" dirty="0"/>
              <a:t>R</a:t>
            </a:r>
            <a:r>
              <a:rPr lang="fr-CA" dirty="0" smtClean="0"/>
              <a:t>etrait </a:t>
            </a:r>
            <a:r>
              <a:rPr lang="fr-CA" dirty="0"/>
              <a:t>du masque de </a:t>
            </a:r>
            <a:r>
              <a:rPr lang="fr-CA" dirty="0" smtClean="0"/>
              <a:t>procédure, en respectant distanciation, seulement:</a:t>
            </a:r>
          </a:p>
          <a:p>
            <a:pPr lvl="1" fontAlgn="ctr"/>
            <a:r>
              <a:rPr lang="fr-CA" dirty="0"/>
              <a:t>P</a:t>
            </a:r>
            <a:r>
              <a:rPr lang="fr-CA" dirty="0" smtClean="0"/>
              <a:t>our </a:t>
            </a:r>
            <a:r>
              <a:rPr lang="fr-CA" dirty="0"/>
              <a:t>manger ou </a:t>
            </a:r>
            <a:r>
              <a:rPr lang="fr-CA" dirty="0" smtClean="0"/>
              <a:t>boire. Remis </a:t>
            </a:r>
            <a:r>
              <a:rPr lang="fr-CA" dirty="0"/>
              <a:t>immédiatement après avoir </a:t>
            </a:r>
            <a:r>
              <a:rPr lang="fr-CA" dirty="0" smtClean="0"/>
              <a:t>terminé.</a:t>
            </a:r>
          </a:p>
          <a:p>
            <a:pPr lvl="1" fontAlgn="ctr"/>
            <a:r>
              <a:rPr lang="fr-CA" dirty="0" smtClean="0"/>
              <a:t>Dans </a:t>
            </a:r>
            <a:r>
              <a:rPr lang="fr-CA" dirty="0"/>
              <a:t>un bureau </a:t>
            </a:r>
            <a:r>
              <a:rPr lang="fr-CA" dirty="0" smtClean="0"/>
              <a:t>fermé.</a:t>
            </a:r>
            <a:endParaRPr lang="fr-CA" dirty="0"/>
          </a:p>
        </p:txBody>
      </p:sp>
    </p:spTree>
    <p:extLst>
      <p:ext uri="{BB962C8B-B14F-4D97-AF65-F5344CB8AC3E}">
        <p14:creationId xmlns:p14="http://schemas.microsoft.com/office/powerpoint/2010/main" val="16751391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2800" b="1" dirty="0"/>
              <a:t>Stratégies</a:t>
            </a:r>
          </a:p>
        </p:txBody>
      </p:sp>
      <p:sp>
        <p:nvSpPr>
          <p:cNvPr id="4" name="Espace réservé du contenu 3"/>
          <p:cNvSpPr>
            <a:spLocks noGrp="1"/>
          </p:cNvSpPr>
          <p:nvPr>
            <p:ph idx="1"/>
          </p:nvPr>
        </p:nvSpPr>
        <p:spPr/>
        <p:txBody>
          <a:bodyPr/>
          <a:lstStyle/>
          <a:p>
            <a:pPr lvl="0"/>
            <a:r>
              <a:rPr lang="fr-CA" sz="2800" dirty="0"/>
              <a:t>Privilégier un ton léger</a:t>
            </a:r>
          </a:p>
          <a:p>
            <a:pPr lvl="0"/>
            <a:endParaRPr lang="fr-CA" sz="2800" dirty="0"/>
          </a:p>
          <a:p>
            <a:r>
              <a:rPr lang="fr-CA" sz="2800" dirty="0"/>
              <a:t>Donner une rétroaction constructive en temps réel</a:t>
            </a:r>
          </a:p>
          <a:p>
            <a:endParaRPr lang="fr-CA" sz="2800" dirty="0"/>
          </a:p>
          <a:p>
            <a:r>
              <a:rPr lang="fr-CA" sz="2800" dirty="0"/>
              <a:t>Démontrer que c’est l’affaire de tous : les bénéfices de la bonne pratique comme les conséquences de la mauvaise pratique… </a:t>
            </a:r>
          </a:p>
          <a:p>
            <a:endParaRPr lang="fr-CA" sz="2800" dirty="0"/>
          </a:p>
          <a:p>
            <a:pPr lvl="0"/>
            <a:endParaRPr lang="fr-CA" sz="2800" dirty="0"/>
          </a:p>
          <a:p>
            <a:endParaRPr lang="fr-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2800" b="1" dirty="0" smtClean="0"/>
              <a:t>Public cible</a:t>
            </a:r>
            <a:endParaRPr lang="fr-CA" sz="2800" b="1" dirty="0"/>
          </a:p>
        </p:txBody>
      </p:sp>
      <p:sp>
        <p:nvSpPr>
          <p:cNvPr id="3" name="Espace réservé du contenu 2"/>
          <p:cNvSpPr>
            <a:spLocks noGrp="1"/>
          </p:cNvSpPr>
          <p:nvPr>
            <p:ph idx="1"/>
          </p:nvPr>
        </p:nvSpPr>
        <p:spPr/>
        <p:txBody>
          <a:bodyPr/>
          <a:lstStyle/>
          <a:p>
            <a:pPr lvl="1" eaLnBrk="1" hangingPunct="1">
              <a:defRPr/>
            </a:pPr>
            <a:r>
              <a:rPr lang="fr-FR" altLang="fr-FR" sz="2400" b="1" dirty="0">
                <a:latin typeface="Arial" panose="020B0604020202020204" pitchFamily="34" charset="0"/>
                <a:ea typeface="ＭＳ Ｐゴシック" panose="020B0600070205080204" pitchFamily="34" charset="-128"/>
              </a:rPr>
              <a:t>Tous les intervenants du </a:t>
            </a:r>
            <a:r>
              <a:rPr lang="fr-FR" altLang="fr-FR" sz="2400" b="1" dirty="0" smtClean="0">
                <a:latin typeface="Arial" panose="020B0604020202020204" pitchFamily="34" charset="0"/>
                <a:ea typeface="ＭＳ Ｐゴシック" panose="020B0600070205080204" pitchFamily="34" charset="-128"/>
              </a:rPr>
              <a:t>CHU </a:t>
            </a:r>
            <a:r>
              <a:rPr lang="fr-FR" altLang="fr-FR" sz="2400" b="1" dirty="0">
                <a:latin typeface="Arial" panose="020B0604020202020204" pitchFamily="34" charset="0"/>
                <a:ea typeface="ＭＳ Ｐゴシック" panose="020B0600070205080204" pitchFamily="34" charset="-128"/>
              </a:rPr>
              <a:t>de Québec-Université Laval</a:t>
            </a:r>
          </a:p>
          <a:p>
            <a:pPr marL="457200" lvl="1" indent="0" eaLnBrk="1" hangingPunct="1">
              <a:buNone/>
              <a:defRPr/>
            </a:pPr>
            <a:endParaRPr lang="fr-CA" sz="1100" i="1" dirty="0" smtClean="0"/>
          </a:p>
          <a:p>
            <a:pPr marL="457200" lvl="1" indent="0" eaLnBrk="1" hangingPunct="1">
              <a:buNone/>
              <a:defRPr/>
            </a:pPr>
            <a:r>
              <a:rPr lang="fr-CA" sz="1800" i="1" dirty="0" smtClean="0"/>
              <a:t>L’ensemble </a:t>
            </a:r>
            <a:r>
              <a:rPr lang="fr-CA" sz="1800" i="1" dirty="0"/>
              <a:t>des intervenants de l’organisation, incluant </a:t>
            </a:r>
            <a:r>
              <a:rPr lang="fr-CA" sz="1800" i="1" dirty="0" smtClean="0"/>
              <a:t>les </a:t>
            </a:r>
            <a:r>
              <a:rPr lang="fr-CA" sz="1800" i="1" dirty="0"/>
              <a:t>employés, les cadres, les médecins, </a:t>
            </a:r>
            <a:r>
              <a:rPr lang="fr-CA" sz="1800" i="1" dirty="0" smtClean="0"/>
              <a:t>les résidents, </a:t>
            </a:r>
            <a:r>
              <a:rPr lang="fr-CA" sz="1800" i="1" smtClean="0"/>
              <a:t>les externes, les </a:t>
            </a:r>
            <a:r>
              <a:rPr lang="fr-CA" sz="1800" i="1" dirty="0"/>
              <a:t>chercheurs, le personnel de la recherche, les étudiants aux </a:t>
            </a:r>
            <a:r>
              <a:rPr lang="fr-CA" sz="1800" i="1" dirty="0" smtClean="0"/>
              <a:t>cycles supérieures, les stagiaires </a:t>
            </a:r>
            <a:r>
              <a:rPr lang="fr-CA" sz="1800" i="1" dirty="0"/>
              <a:t>et les bénévoles. </a:t>
            </a:r>
            <a:endParaRPr lang="fr-CA" altLang="fr-FR" sz="1800" i="1"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27592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6400" y="332656"/>
            <a:ext cx="7216080" cy="1143000"/>
          </a:xfrm>
        </p:spPr>
        <p:txBody>
          <a:bodyPr/>
          <a:lstStyle/>
          <a:p>
            <a:r>
              <a:rPr lang="fr-CA" sz="2800" b="1" dirty="0" smtClean="0"/>
              <a:t>Mesures de sécurité et d’hygiène à respecter</a:t>
            </a:r>
            <a:endParaRPr lang="fr-CA" sz="2800" b="1" dirty="0"/>
          </a:p>
        </p:txBody>
      </p:sp>
      <p:sp>
        <p:nvSpPr>
          <p:cNvPr id="3" name="Espace réservé du contenu 2"/>
          <p:cNvSpPr>
            <a:spLocks noGrp="1"/>
          </p:cNvSpPr>
          <p:nvPr>
            <p:ph idx="1"/>
          </p:nvPr>
        </p:nvSpPr>
        <p:spPr>
          <a:xfrm>
            <a:off x="1576943" y="1988840"/>
            <a:ext cx="7010400" cy="3843808"/>
          </a:xfrm>
        </p:spPr>
        <p:txBody>
          <a:bodyPr/>
          <a:lstStyle/>
          <a:p>
            <a:r>
              <a:rPr lang="fr-CA" sz="2800" dirty="0"/>
              <a:t>Distanciation physique</a:t>
            </a:r>
          </a:p>
          <a:p>
            <a:endParaRPr lang="fr-CA" sz="2800" dirty="0"/>
          </a:p>
          <a:p>
            <a:r>
              <a:rPr lang="fr-CA" sz="2800" dirty="0"/>
              <a:t>Port du </a:t>
            </a:r>
            <a:r>
              <a:rPr lang="fr-CA" sz="2800" dirty="0" smtClean="0"/>
              <a:t>masque de procédure</a:t>
            </a:r>
            <a:endParaRPr lang="fr-CA" sz="2800" dirty="0"/>
          </a:p>
          <a:p>
            <a:endParaRPr lang="fr-CA" sz="2800" dirty="0"/>
          </a:p>
          <a:p>
            <a:r>
              <a:rPr lang="fr-CA" sz="2800" dirty="0"/>
              <a:t>Disponibilité </a:t>
            </a:r>
            <a:r>
              <a:rPr lang="fr-CA" sz="2800" dirty="0" smtClean="0"/>
              <a:t>du matériel </a:t>
            </a:r>
            <a:r>
              <a:rPr lang="fr-CA" sz="2800" dirty="0"/>
              <a:t>désinfection</a:t>
            </a:r>
          </a:p>
          <a:p>
            <a:endParaRPr lang="fr-CA" sz="2800" dirty="0"/>
          </a:p>
          <a:p>
            <a:r>
              <a:rPr lang="fr-CA" sz="2800" dirty="0"/>
              <a:t>Hygiène des </a:t>
            </a:r>
            <a:r>
              <a:rPr lang="fr-CA" sz="2800" dirty="0" smtClean="0"/>
              <a:t>mains</a:t>
            </a:r>
            <a:endParaRPr lang="fr-CA" sz="2800" dirty="0">
              <a:solidFill>
                <a:srgbClr val="FF0000"/>
              </a:solidFill>
            </a:endParaRPr>
          </a:p>
        </p:txBody>
      </p:sp>
    </p:spTree>
    <p:extLst>
      <p:ext uri="{BB962C8B-B14F-4D97-AF65-F5344CB8AC3E}">
        <p14:creationId xmlns:p14="http://schemas.microsoft.com/office/powerpoint/2010/main" val="373325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6400" y="260648"/>
            <a:ext cx="7010400" cy="1124744"/>
          </a:xfrm>
        </p:spPr>
        <p:txBody>
          <a:bodyPr/>
          <a:lstStyle/>
          <a:p>
            <a:r>
              <a:rPr lang="fr-CA" sz="2800" b="1" dirty="0"/>
              <a:t>Distanciation </a:t>
            </a:r>
            <a:r>
              <a:rPr lang="fr-CA" sz="2800" b="1" dirty="0" smtClean="0"/>
              <a:t>physique &gt; 2 mètres</a:t>
            </a:r>
            <a:endParaRPr lang="fr-CA" sz="2800" b="1" dirty="0"/>
          </a:p>
        </p:txBody>
      </p:sp>
      <p:sp>
        <p:nvSpPr>
          <p:cNvPr id="3" name="Espace réservé du contenu 2"/>
          <p:cNvSpPr>
            <a:spLocks noGrp="1"/>
          </p:cNvSpPr>
          <p:nvPr>
            <p:ph idx="1"/>
          </p:nvPr>
        </p:nvSpPr>
        <p:spPr>
          <a:xfrm>
            <a:off x="1676400" y="980728"/>
            <a:ext cx="7010400" cy="5145435"/>
          </a:xfrm>
        </p:spPr>
        <p:txBody>
          <a:bodyPr/>
          <a:lstStyle/>
          <a:p>
            <a:pPr marL="0" indent="0">
              <a:buNone/>
            </a:pPr>
            <a:endParaRPr lang="fr-CA" dirty="0"/>
          </a:p>
          <a:p>
            <a:r>
              <a:rPr lang="fr-CA" dirty="0"/>
              <a:t>Au poste</a:t>
            </a:r>
          </a:p>
          <a:p>
            <a:r>
              <a:rPr lang="fr-CA" dirty="0"/>
              <a:t>Surtout </a:t>
            </a:r>
            <a:r>
              <a:rPr lang="fr-CA" dirty="0" smtClean="0"/>
              <a:t>salles </a:t>
            </a:r>
            <a:r>
              <a:rPr lang="fr-CA" dirty="0"/>
              <a:t>de repos </a:t>
            </a:r>
          </a:p>
          <a:p>
            <a:pPr lvl="1"/>
            <a:r>
              <a:rPr lang="fr-CA" dirty="0"/>
              <a:t>On s’y sent en sécurité</a:t>
            </a:r>
          </a:p>
          <a:p>
            <a:pPr lvl="1"/>
            <a:r>
              <a:rPr lang="fr-CA" dirty="0"/>
              <a:t>On laisse enfin tomber les mesures de prévention…</a:t>
            </a:r>
            <a:r>
              <a:rPr lang="fr-CA" dirty="0">
                <a:sym typeface="Symbol" panose="05050102010706020507" pitchFamily="18" charset="2"/>
              </a:rPr>
              <a:t></a:t>
            </a:r>
            <a:endParaRPr lang="fr-CA" dirty="0"/>
          </a:p>
          <a:p>
            <a:r>
              <a:rPr lang="fr-CA" dirty="0"/>
              <a:t>Nos collègues ne sont pas notre maisonnée!</a:t>
            </a:r>
          </a:p>
          <a:p>
            <a:endParaRPr lang="fr-CA" dirty="0"/>
          </a:p>
          <a:p>
            <a:endParaRPr lang="fr-CA" dirty="0"/>
          </a:p>
        </p:txBody>
      </p:sp>
    </p:spTree>
    <p:extLst>
      <p:ext uri="{BB962C8B-B14F-4D97-AF65-F5344CB8AC3E}">
        <p14:creationId xmlns:p14="http://schemas.microsoft.com/office/powerpoint/2010/main" val="331774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1077" y="100147"/>
            <a:ext cx="7010400" cy="1143000"/>
          </a:xfrm>
        </p:spPr>
        <p:txBody>
          <a:bodyPr/>
          <a:lstStyle/>
          <a:p>
            <a:r>
              <a:rPr lang="fr-CA" sz="2800" b="1" dirty="0" smtClean="0"/>
              <a:t>Salles </a:t>
            </a:r>
            <a:r>
              <a:rPr lang="fr-CA" sz="2800" b="1" dirty="0"/>
              <a:t>de repos</a:t>
            </a:r>
          </a:p>
        </p:txBody>
      </p:sp>
      <p:sp>
        <p:nvSpPr>
          <p:cNvPr id="3" name="Espace réservé du contenu 2"/>
          <p:cNvSpPr>
            <a:spLocks noGrp="1"/>
          </p:cNvSpPr>
          <p:nvPr>
            <p:ph idx="1"/>
          </p:nvPr>
        </p:nvSpPr>
        <p:spPr>
          <a:xfrm>
            <a:off x="1676400" y="980728"/>
            <a:ext cx="7360096" cy="4525963"/>
          </a:xfrm>
        </p:spPr>
        <p:txBody>
          <a:bodyPr/>
          <a:lstStyle/>
          <a:p>
            <a:r>
              <a:rPr lang="fr-CA" sz="2800" u="sng" dirty="0" smtClean="0"/>
              <a:t>Salubrité</a:t>
            </a:r>
            <a:endParaRPr lang="fr-CA" sz="2800" u="sng" dirty="0"/>
          </a:p>
          <a:p>
            <a:pPr lvl="1"/>
            <a:r>
              <a:rPr lang="fr-CA" dirty="0" smtClean="0"/>
              <a:t>S’assurer de la disponibilité du matériel désinfectant</a:t>
            </a:r>
          </a:p>
          <a:p>
            <a:pPr lvl="1"/>
            <a:r>
              <a:rPr lang="fr-CA" dirty="0" smtClean="0"/>
              <a:t>Désinfecter les surfaces utilisées </a:t>
            </a:r>
            <a:r>
              <a:rPr lang="fr-CA" dirty="0"/>
              <a:t>et le micro-ondes</a:t>
            </a:r>
          </a:p>
          <a:p>
            <a:r>
              <a:rPr lang="fr-CA" sz="2800" u="sng" dirty="0"/>
              <a:t>Période des repas</a:t>
            </a:r>
          </a:p>
          <a:p>
            <a:pPr lvl="1"/>
            <a:r>
              <a:rPr lang="fr-CA" dirty="0"/>
              <a:t>Ne pas partager sa vaisselle, la laver</a:t>
            </a:r>
          </a:p>
          <a:p>
            <a:pPr lvl="1"/>
            <a:r>
              <a:rPr lang="fr-CA" dirty="0"/>
              <a:t>Ne pas partager de nourriture</a:t>
            </a:r>
          </a:p>
          <a:p>
            <a:r>
              <a:rPr lang="fr-CA" sz="2800" u="sng" dirty="0"/>
              <a:t>Période des pauses</a:t>
            </a:r>
          </a:p>
          <a:p>
            <a:pPr lvl="1"/>
            <a:r>
              <a:rPr lang="fr-CA" dirty="0"/>
              <a:t>Ne pas échanger d’objets (stylo, livre…)</a:t>
            </a:r>
          </a:p>
        </p:txBody>
      </p:sp>
    </p:spTree>
    <p:extLst>
      <p:ext uri="{BB962C8B-B14F-4D97-AF65-F5344CB8AC3E}">
        <p14:creationId xmlns:p14="http://schemas.microsoft.com/office/powerpoint/2010/main" val="31500365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2800" b="1" dirty="0"/>
              <a:t>Distanciation physique (autres)</a:t>
            </a:r>
          </a:p>
        </p:txBody>
      </p:sp>
      <p:sp>
        <p:nvSpPr>
          <p:cNvPr id="3" name="Espace réservé du contenu 2"/>
          <p:cNvSpPr>
            <a:spLocks noGrp="1"/>
          </p:cNvSpPr>
          <p:nvPr>
            <p:ph idx="1"/>
          </p:nvPr>
        </p:nvSpPr>
        <p:spPr/>
        <p:txBody>
          <a:bodyPr/>
          <a:lstStyle/>
          <a:p>
            <a:r>
              <a:rPr lang="fr-CA" sz="2800" dirty="0"/>
              <a:t>Les fumeurs aux abords des </a:t>
            </a:r>
            <a:r>
              <a:rPr lang="fr-CA" sz="2800" dirty="0" smtClean="0"/>
              <a:t>entrées</a:t>
            </a:r>
          </a:p>
          <a:p>
            <a:pPr marL="0" indent="0">
              <a:buNone/>
            </a:pPr>
            <a:endParaRPr lang="fr-CA" sz="2800" dirty="0"/>
          </a:p>
          <a:p>
            <a:r>
              <a:rPr lang="fr-CA" sz="2800" dirty="0"/>
              <a:t>La marche de santé collés entre </a:t>
            </a:r>
            <a:r>
              <a:rPr lang="fr-CA" sz="2800" dirty="0" smtClean="0"/>
              <a:t>collègues</a:t>
            </a:r>
          </a:p>
          <a:p>
            <a:pPr marL="0" indent="0">
              <a:buNone/>
            </a:pPr>
            <a:endParaRPr lang="fr-CA" sz="2800" dirty="0"/>
          </a:p>
          <a:p>
            <a:r>
              <a:rPr lang="fr-CA" sz="2800" dirty="0"/>
              <a:t>Une jasette dans le </a:t>
            </a:r>
            <a:r>
              <a:rPr lang="fr-CA" sz="2800" dirty="0" smtClean="0"/>
              <a:t>stationnement</a:t>
            </a:r>
          </a:p>
          <a:p>
            <a:pPr marL="0" indent="0">
              <a:buNone/>
            </a:pPr>
            <a:endParaRPr lang="fr-CA" sz="2800" dirty="0" smtClean="0"/>
          </a:p>
          <a:p>
            <a:r>
              <a:rPr lang="fr-CA" sz="2800" dirty="0" smtClean="0"/>
              <a:t>Le </a:t>
            </a:r>
            <a:r>
              <a:rPr lang="fr-CA" sz="2800" dirty="0"/>
              <a:t>covoiturage…</a:t>
            </a:r>
          </a:p>
        </p:txBody>
      </p:sp>
    </p:spTree>
    <p:extLst>
      <p:ext uri="{BB962C8B-B14F-4D97-AF65-F5344CB8AC3E}">
        <p14:creationId xmlns:p14="http://schemas.microsoft.com/office/powerpoint/2010/main" val="10836243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7664" y="44624"/>
            <a:ext cx="7010400" cy="1143000"/>
          </a:xfrm>
        </p:spPr>
        <p:txBody>
          <a:bodyPr/>
          <a:lstStyle/>
          <a:p>
            <a:r>
              <a:rPr lang="fr-CA" sz="2800" b="1" dirty="0"/>
              <a:t>P</a:t>
            </a:r>
            <a:r>
              <a:rPr lang="fr-CA" sz="2800" b="1" dirty="0" smtClean="0"/>
              <a:t>ort </a:t>
            </a:r>
            <a:r>
              <a:rPr lang="fr-CA" sz="2800" b="1" dirty="0"/>
              <a:t>du </a:t>
            </a:r>
            <a:r>
              <a:rPr lang="fr-CA" sz="2800" b="1" dirty="0" smtClean="0"/>
              <a:t>masque de procédure</a:t>
            </a:r>
            <a:endParaRPr lang="fr-CA" sz="2800" b="1"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676400" y="1187624"/>
                <a:ext cx="7010400" cy="4708525"/>
              </a:xfrm>
            </p:spPr>
            <p:txBody>
              <a:bodyPr/>
              <a:lstStyle/>
              <a:p>
                <a:pPr>
                  <a:spcBef>
                    <a:spcPts val="0"/>
                  </a:spcBef>
                </a:pPr>
                <a:r>
                  <a:rPr lang="fr-CA" sz="2400" dirty="0" smtClean="0">
                    <a:solidFill>
                      <a:schemeClr val="tx1"/>
                    </a:solidFill>
                    <a:latin typeface="Arial" panose="020B0604020202020204" pitchFamily="34" charset="0"/>
                    <a:cs typeface="Arial" panose="020B0604020202020204" pitchFamily="34" charset="0"/>
                  </a:rPr>
                  <a:t>À l’intérieur des lieux publics </a:t>
                </a:r>
              </a:p>
              <a:p>
                <a:pPr marL="0" indent="0">
                  <a:spcBef>
                    <a:spcPts val="0"/>
                  </a:spcBef>
                  <a:buNone/>
                </a:pPr>
                <a:endParaRPr lang="fr-CA" sz="2400" dirty="0" smtClean="0">
                  <a:solidFill>
                    <a:schemeClr val="tx1"/>
                  </a:solidFill>
                  <a:latin typeface="Arial" panose="020B0604020202020204" pitchFamily="34" charset="0"/>
                  <a:cs typeface="Arial" panose="020B0604020202020204" pitchFamily="34" charset="0"/>
                </a:endParaRPr>
              </a:p>
              <a:p>
                <a:pPr>
                  <a:spcBef>
                    <a:spcPts val="0"/>
                  </a:spcBef>
                </a:pPr>
                <a:r>
                  <a:rPr lang="fr-CA" sz="2400" dirty="0" smtClean="0">
                    <a:solidFill>
                      <a:schemeClr val="tx1"/>
                    </a:solidFill>
                    <a:latin typeface="Arial" panose="020B0604020202020204" pitchFamily="34" charset="0"/>
                    <a:cs typeface="Arial" panose="020B0604020202020204" pitchFamily="34" charset="0"/>
                  </a:rPr>
                  <a:t>Dès que </a:t>
                </a:r>
                <a14:m>
                  <m:oMath xmlns:m="http://schemas.openxmlformats.org/officeDocument/2006/math">
                    <m:r>
                      <a:rPr lang="fr-CA" sz="2400">
                        <a:solidFill>
                          <a:schemeClr val="tx1"/>
                        </a:solidFill>
                        <a:latin typeface="Cambria Math" panose="02040503050406030204" pitchFamily="18" charset="0"/>
                        <a:cs typeface="Arial" panose="020B0604020202020204" pitchFamily="34" charset="0"/>
                      </a:rPr>
                      <m:t>&lt;</m:t>
                    </m:r>
                  </m:oMath>
                </a14:m>
                <a:r>
                  <a:rPr lang="fr-CA" sz="2400" dirty="0">
                    <a:solidFill>
                      <a:schemeClr val="tx1"/>
                    </a:solidFill>
                    <a:latin typeface="Arial" panose="020B0604020202020204" pitchFamily="34" charset="0"/>
                    <a:cs typeface="Arial" panose="020B0604020202020204" pitchFamily="34" charset="0"/>
                  </a:rPr>
                  <a:t>2m </a:t>
                </a:r>
              </a:p>
              <a:p>
                <a:pPr marL="0" indent="0">
                  <a:spcBef>
                    <a:spcPts val="0"/>
                  </a:spcBef>
                  <a:buNone/>
                </a:pPr>
                <a:endParaRPr lang="fr-CA" sz="2400" dirty="0" smtClean="0">
                  <a:solidFill>
                    <a:schemeClr val="tx1"/>
                  </a:solidFill>
                  <a:latin typeface="Arial" panose="020B0604020202020204" pitchFamily="34" charset="0"/>
                  <a:cs typeface="Arial" panose="020B0604020202020204" pitchFamily="34" charset="0"/>
                </a:endParaRPr>
              </a:p>
              <a:p>
                <a:pPr>
                  <a:spcBef>
                    <a:spcPts val="0"/>
                  </a:spcBef>
                </a:pPr>
                <a:r>
                  <a:rPr lang="fr-CA" sz="2400" dirty="0" smtClean="0">
                    <a:solidFill>
                      <a:schemeClr val="tx1"/>
                    </a:solidFill>
                    <a:latin typeface="Arial" panose="020B0604020202020204" pitchFamily="34" charset="0"/>
                    <a:cs typeface="Arial" panose="020B0604020202020204" pitchFamily="34" charset="0"/>
                  </a:rPr>
                  <a:t>Avec des gens d’autre maisonnée</a:t>
                </a:r>
              </a:p>
              <a:p>
                <a:pPr marL="0" indent="0">
                  <a:spcBef>
                    <a:spcPts val="0"/>
                  </a:spcBef>
                  <a:buNone/>
                </a:pPr>
                <a:endParaRPr lang="fr-CA" sz="2400" dirty="0">
                  <a:solidFill>
                    <a:srgbClr val="FF0000"/>
                  </a:solidFill>
                  <a:latin typeface="Arial" panose="020B0604020202020204" pitchFamily="34" charset="0"/>
                  <a:cs typeface="Arial" panose="020B0604020202020204" pitchFamily="34" charset="0"/>
                </a:endParaRPr>
              </a:p>
              <a:p>
                <a:pPr>
                  <a:spcBef>
                    <a:spcPts val="0"/>
                  </a:spcBef>
                </a:pPr>
                <a:r>
                  <a:rPr lang="fr-CA" sz="2400" dirty="0">
                    <a:latin typeface="Arial" panose="020B0604020202020204" pitchFamily="34" charset="0"/>
                    <a:cs typeface="Arial" panose="020B0604020202020204" pitchFamily="34" charset="0"/>
                  </a:rPr>
                  <a:t>Couvre bien le nez et la </a:t>
                </a:r>
                <a:r>
                  <a:rPr lang="fr-CA" sz="2400" dirty="0" smtClean="0">
                    <a:latin typeface="Arial" panose="020B0604020202020204" pitchFamily="34" charset="0"/>
                    <a:cs typeface="Arial" panose="020B0604020202020204" pitchFamily="34" charset="0"/>
                  </a:rPr>
                  <a:t>bouche</a:t>
                </a:r>
              </a:p>
              <a:p>
                <a:pPr marL="0" indent="0">
                  <a:spcBef>
                    <a:spcPts val="0"/>
                  </a:spcBef>
                  <a:buNone/>
                </a:pPr>
                <a:endParaRPr lang="fr-CA" sz="2400" dirty="0">
                  <a:latin typeface="Arial" panose="020B0604020202020204" pitchFamily="34" charset="0"/>
                  <a:cs typeface="Arial" panose="020B0604020202020204" pitchFamily="34" charset="0"/>
                </a:endParaRPr>
              </a:p>
              <a:p>
                <a:pPr>
                  <a:spcBef>
                    <a:spcPts val="0"/>
                  </a:spcBef>
                </a:pPr>
                <a:r>
                  <a:rPr lang="fr-CA" sz="2400" dirty="0">
                    <a:latin typeface="Arial" panose="020B0604020202020204" pitchFamily="34" charset="0"/>
                    <a:cs typeface="Arial" panose="020B0604020202020204" pitchFamily="34" charset="0"/>
                  </a:rPr>
                  <a:t>Pas dans le cou ou pendant à </a:t>
                </a:r>
                <a:r>
                  <a:rPr lang="fr-CA" sz="2400" dirty="0" smtClean="0">
                    <a:latin typeface="Arial" panose="020B0604020202020204" pitchFamily="34" charset="0"/>
                    <a:cs typeface="Arial" panose="020B0604020202020204" pitchFamily="34" charset="0"/>
                  </a:rPr>
                  <a:t>l’oreille</a:t>
                </a:r>
              </a:p>
              <a:p>
                <a:pPr marL="0" indent="0">
                  <a:spcBef>
                    <a:spcPts val="0"/>
                  </a:spcBef>
                  <a:buNone/>
                </a:pPr>
                <a:endParaRPr lang="fr-CA" sz="2400" dirty="0">
                  <a:latin typeface="Arial" panose="020B0604020202020204" pitchFamily="34" charset="0"/>
                  <a:cs typeface="Arial" panose="020B0604020202020204" pitchFamily="34" charset="0"/>
                </a:endParaRPr>
              </a:p>
              <a:p>
                <a:pPr>
                  <a:spcBef>
                    <a:spcPts val="0"/>
                  </a:spcBef>
                </a:pPr>
                <a:r>
                  <a:rPr lang="fr-CA" sz="2400" dirty="0" smtClean="0">
                    <a:latin typeface="Arial" panose="020B0604020202020204" pitchFamily="34" charset="0"/>
                    <a:cs typeface="Arial" panose="020B0604020202020204" pitchFamily="34" charset="0"/>
                  </a:rPr>
                  <a:t>Changé </a:t>
                </a:r>
                <a:r>
                  <a:rPr lang="fr-CA" sz="2400" dirty="0">
                    <a:latin typeface="Arial" panose="020B0604020202020204" pitchFamily="34" charset="0"/>
                    <a:cs typeface="Arial" panose="020B0604020202020204" pitchFamily="34" charset="0"/>
                  </a:rPr>
                  <a:t>si souillé, humide ou </a:t>
                </a:r>
                <a:r>
                  <a:rPr lang="fr-CA" sz="2400" dirty="0" smtClean="0">
                    <a:latin typeface="Arial" panose="020B0604020202020204" pitchFamily="34" charset="0"/>
                    <a:cs typeface="Arial" panose="020B0604020202020204" pitchFamily="34" charset="0"/>
                  </a:rPr>
                  <a:t>brisé</a:t>
                </a:r>
              </a:p>
              <a:p>
                <a:pPr marL="0" indent="0">
                  <a:spcBef>
                    <a:spcPts val="0"/>
                  </a:spcBef>
                  <a:buNone/>
                </a:pPr>
                <a:endParaRPr lang="fr-CA" sz="2400" dirty="0">
                  <a:latin typeface="Arial" panose="020B0604020202020204" pitchFamily="34" charset="0"/>
                  <a:cs typeface="Arial" panose="020B0604020202020204" pitchFamily="34" charset="0"/>
                </a:endParaRPr>
              </a:p>
              <a:p>
                <a:pPr>
                  <a:spcBef>
                    <a:spcPts val="0"/>
                  </a:spcBef>
                </a:pPr>
                <a:r>
                  <a:rPr lang="fr-CA" sz="2400" dirty="0" smtClean="0">
                    <a:latin typeface="Arial" panose="020B0604020202020204" pitchFamily="34" charset="0"/>
                    <a:cs typeface="Arial" panose="020B0604020202020204" pitchFamily="34" charset="0"/>
                  </a:rPr>
                  <a:t>Dans un </a:t>
                </a:r>
                <a:r>
                  <a:rPr lang="fr-CA" sz="2400" dirty="0">
                    <a:latin typeface="Arial" panose="020B0604020202020204" pitchFamily="34" charset="0"/>
                    <a:cs typeface="Arial" panose="020B0604020202020204" pitchFamily="34" charset="0"/>
                  </a:rPr>
                  <a:t>sac si non utilisé, plié côtés intérieurs face à face</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676400" y="1187624"/>
                <a:ext cx="7010400" cy="4708525"/>
              </a:xfrm>
              <a:blipFill rotWithShape="0">
                <a:blip r:embed="rId3"/>
                <a:stretch>
                  <a:fillRect l="-1130" t="-907" b="-13860"/>
                </a:stretch>
              </a:blipFill>
            </p:spPr>
            <p:txBody>
              <a:bodyPr/>
              <a:lstStyle/>
              <a:p>
                <a:r>
                  <a:rPr lang="fr-CA">
                    <a:noFill/>
                  </a:rPr>
                  <a:t> </a:t>
                </a:r>
              </a:p>
            </p:txBody>
          </p:sp>
        </mc:Fallback>
      </mc:AlternateContent>
    </p:spTree>
    <p:extLst>
      <p:ext uri="{BB962C8B-B14F-4D97-AF65-F5344CB8AC3E}">
        <p14:creationId xmlns:p14="http://schemas.microsoft.com/office/powerpoint/2010/main" val="238443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Hygiène </a:t>
            </a:r>
            <a:r>
              <a:rPr lang="fr-CA" dirty="0"/>
              <a:t>des mains</a:t>
            </a:r>
          </a:p>
        </p:txBody>
      </p:sp>
      <p:sp>
        <p:nvSpPr>
          <p:cNvPr id="3" name="Espace réservé du contenu 2"/>
          <p:cNvSpPr>
            <a:spLocks noGrp="1"/>
          </p:cNvSpPr>
          <p:nvPr>
            <p:ph idx="1"/>
          </p:nvPr>
        </p:nvSpPr>
        <p:spPr>
          <a:xfrm>
            <a:off x="1676400" y="1417638"/>
            <a:ext cx="7010400" cy="4525963"/>
          </a:xfrm>
        </p:spPr>
        <p:txBody>
          <a:bodyPr/>
          <a:lstStyle/>
          <a:p>
            <a:r>
              <a:rPr lang="fr-CA" sz="2800" dirty="0"/>
              <a:t>Pas des audits </a:t>
            </a:r>
            <a:r>
              <a:rPr lang="fr-CA" sz="2800" dirty="0" smtClean="0"/>
              <a:t>formels d’hygiène </a:t>
            </a:r>
            <a:r>
              <a:rPr lang="fr-CA" sz="2800" dirty="0"/>
              <a:t>des mains</a:t>
            </a:r>
          </a:p>
          <a:p>
            <a:endParaRPr lang="fr-CA" sz="2800" dirty="0"/>
          </a:p>
          <a:p>
            <a:r>
              <a:rPr lang="fr-CA" sz="2800" dirty="0"/>
              <a:t>Nouveaux yeux dans de nouvelles circonstances</a:t>
            </a:r>
          </a:p>
          <a:p>
            <a:endParaRPr lang="fr-CA" sz="2800" dirty="0"/>
          </a:p>
          <a:p>
            <a:r>
              <a:rPr lang="fr-CA" sz="2800" dirty="0" smtClean="0"/>
              <a:t>Avant et Après contact: </a:t>
            </a:r>
            <a:endParaRPr lang="fr-CA" sz="2800" dirty="0"/>
          </a:p>
          <a:p>
            <a:pPr lvl="1"/>
            <a:r>
              <a:rPr lang="fr-CA" sz="2400" dirty="0" smtClean="0"/>
              <a:t>Avec environnement contaminé</a:t>
            </a:r>
          </a:p>
          <a:p>
            <a:pPr lvl="1"/>
            <a:r>
              <a:rPr lang="fr-CA" sz="2400" dirty="0" smtClean="0"/>
              <a:t>Avec </a:t>
            </a:r>
            <a:r>
              <a:rPr lang="fr-CA" sz="2400" dirty="0"/>
              <a:t>le visage</a:t>
            </a:r>
          </a:p>
          <a:p>
            <a:pPr lvl="1"/>
            <a:r>
              <a:rPr lang="fr-CA" sz="2400" dirty="0"/>
              <a:t>Avec le masque</a:t>
            </a:r>
          </a:p>
          <a:p>
            <a:pPr lvl="1"/>
            <a:endParaRPr lang="fr-CA" dirty="0"/>
          </a:p>
          <a:p>
            <a:endParaRPr lang="fr-CA" dirty="0"/>
          </a:p>
        </p:txBody>
      </p:sp>
    </p:spTree>
    <p:extLst>
      <p:ext uri="{BB962C8B-B14F-4D97-AF65-F5344CB8AC3E}">
        <p14:creationId xmlns:p14="http://schemas.microsoft.com/office/powerpoint/2010/main" val="4707991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Tournées en paire</a:t>
            </a:r>
          </a:p>
        </p:txBody>
      </p:sp>
      <p:sp>
        <p:nvSpPr>
          <p:cNvPr id="3" name="Espace réservé du contenu 2"/>
          <p:cNvSpPr>
            <a:spLocks noGrp="1"/>
          </p:cNvSpPr>
          <p:nvPr>
            <p:ph sz="half" idx="1"/>
          </p:nvPr>
        </p:nvSpPr>
        <p:spPr>
          <a:xfrm>
            <a:off x="441998" y="2132856"/>
            <a:ext cx="8702002" cy="3841750"/>
          </a:xfrm>
        </p:spPr>
        <p:txBody>
          <a:bodyPr/>
          <a:lstStyle/>
          <a:p>
            <a:pPr lvl="1"/>
            <a:r>
              <a:rPr lang="fr-CA" sz="2800" dirty="0" smtClean="0"/>
              <a:t>Laboratoires</a:t>
            </a:r>
          </a:p>
          <a:p>
            <a:pPr lvl="1"/>
            <a:r>
              <a:rPr lang="fr-CA" sz="2800" dirty="0" smtClean="0"/>
              <a:t>Aires communes du personnel de recherche</a:t>
            </a:r>
          </a:p>
          <a:p>
            <a:pPr lvl="1"/>
            <a:r>
              <a:rPr lang="fr-CA" sz="2800" dirty="0" smtClean="0"/>
              <a:t>Secteurs ciblés par M. </a:t>
            </a:r>
            <a:r>
              <a:rPr lang="fr-CA" sz="2800" dirty="0" err="1" smtClean="0"/>
              <a:t>Brouillette</a:t>
            </a:r>
            <a:r>
              <a:rPr lang="fr-CA" sz="2800" dirty="0" smtClean="0"/>
              <a:t> et son équipe</a:t>
            </a:r>
            <a:endParaRPr lang="fr-CA" sz="2800" dirty="0"/>
          </a:p>
          <a:p>
            <a:pPr lvl="1"/>
            <a:r>
              <a:rPr lang="fr-CA" sz="2800" dirty="0"/>
              <a:t>Fréquence: </a:t>
            </a:r>
            <a:r>
              <a:rPr lang="fr-CA" sz="2800" dirty="0" smtClean="0"/>
              <a:t>idéalement 2 </a:t>
            </a:r>
            <a:r>
              <a:rPr lang="fr-CA" sz="2800" dirty="0" smtClean="0"/>
              <a:t>heures / </a:t>
            </a:r>
            <a:r>
              <a:rPr lang="fr-CA" sz="2800" dirty="0" smtClean="0"/>
              <a:t>semaine</a:t>
            </a:r>
            <a:endParaRPr lang="fr-CA" sz="2800" dirty="0"/>
          </a:p>
          <a:p>
            <a:pPr lvl="1"/>
            <a:r>
              <a:rPr lang="fr-CA" sz="2800" dirty="0" smtClean="0"/>
              <a:t>Identification avec cocardes </a:t>
            </a:r>
          </a:p>
          <a:p>
            <a:pPr lvl="1"/>
            <a:r>
              <a:rPr lang="fr-CA" sz="2800" dirty="0" smtClean="0"/>
              <a:t>Collecte </a:t>
            </a:r>
            <a:r>
              <a:rPr lang="fr-CA" sz="2800" dirty="0"/>
              <a:t>sommaire de données</a:t>
            </a:r>
          </a:p>
          <a:p>
            <a:pPr lvl="1"/>
            <a:r>
              <a:rPr lang="fr-CA" sz="2800" dirty="0"/>
              <a:t>Topo </a:t>
            </a:r>
            <a:r>
              <a:rPr lang="fr-CA" sz="2800" dirty="0" smtClean="0"/>
              <a:t>en temps réel des </a:t>
            </a:r>
            <a:r>
              <a:rPr lang="fr-CA" sz="2800" dirty="0"/>
              <a:t>observations au </a:t>
            </a:r>
            <a:r>
              <a:rPr lang="fr-CA" sz="2800" dirty="0" smtClean="0"/>
              <a:t>responsable, </a:t>
            </a:r>
            <a:r>
              <a:rPr lang="fr-CA" sz="2800" dirty="0"/>
              <a:t>si </a:t>
            </a:r>
            <a:r>
              <a:rPr lang="fr-CA" sz="2800" dirty="0" smtClean="0"/>
              <a:t>possible, ou encore courriel</a:t>
            </a:r>
            <a:endParaRPr lang="fr-CA" sz="2800" dirty="0"/>
          </a:p>
          <a:p>
            <a:pPr lvl="1"/>
            <a:endParaRPr lang="fr-CA" dirty="0"/>
          </a:p>
        </p:txBody>
      </p:sp>
    </p:spTree>
    <p:extLst>
      <p:ext uri="{BB962C8B-B14F-4D97-AF65-F5344CB8AC3E}">
        <p14:creationId xmlns:p14="http://schemas.microsoft.com/office/powerpoint/2010/main" val="315891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2514601"/>
            <a:ext cx="7571184" cy="3841750"/>
          </a:xfrm>
        </p:spPr>
        <p:txBody>
          <a:bodyPr/>
          <a:lstStyle/>
          <a:p>
            <a:pPr lvl="1"/>
            <a:r>
              <a:rPr lang="fr-CA" sz="2800" dirty="0" smtClean="0"/>
              <a:t>Affiches imprimées</a:t>
            </a:r>
          </a:p>
          <a:p>
            <a:pPr lvl="1"/>
            <a:r>
              <a:rPr lang="fr-CA" sz="2800" dirty="0" smtClean="0"/>
              <a:t>Affichage électronique</a:t>
            </a:r>
            <a:endParaRPr lang="fr-CA" sz="2800" dirty="0"/>
          </a:p>
          <a:p>
            <a:pPr lvl="1"/>
            <a:r>
              <a:rPr lang="fr-CA" sz="2800" dirty="0"/>
              <a:t>Repères </a:t>
            </a:r>
            <a:r>
              <a:rPr lang="fr-CA" sz="2800" dirty="0" smtClean="0"/>
              <a:t>visuels au sol</a:t>
            </a:r>
          </a:p>
          <a:p>
            <a:pPr lvl="1"/>
            <a:r>
              <a:rPr lang="fr-CA" sz="2800" dirty="0" smtClean="0"/>
              <a:t>Fonds </a:t>
            </a:r>
            <a:r>
              <a:rPr lang="fr-CA" sz="2800" dirty="0"/>
              <a:t>d’écran</a:t>
            </a:r>
          </a:p>
          <a:p>
            <a:pPr lvl="1"/>
            <a:r>
              <a:rPr lang="fr-CA" sz="2800" dirty="0" smtClean="0"/>
              <a:t>Quiz sur LE SPOT</a:t>
            </a:r>
            <a:endParaRPr lang="fr-CA" sz="2800" dirty="0"/>
          </a:p>
          <a:p>
            <a:endParaRPr lang="fr-CA" dirty="0"/>
          </a:p>
        </p:txBody>
      </p:sp>
      <p:sp>
        <p:nvSpPr>
          <p:cNvPr id="5" name="Espace réservé du contenu 3">
            <a:extLst>
              <a:ext uri="{FF2B5EF4-FFF2-40B4-BE49-F238E27FC236}">
                <a16:creationId xmlns="" xmlns:a16="http://schemas.microsoft.com/office/drawing/2014/main" id="{3C282FB9-671F-EB42-A1FF-BB338BC67BB1}"/>
              </a:ext>
            </a:extLst>
          </p:cNvPr>
          <p:cNvSpPr>
            <a:spLocks noGrp="1"/>
          </p:cNvSpPr>
          <p:nvPr>
            <p:ph type="title"/>
          </p:nvPr>
        </p:nvSpPr>
        <p:spPr/>
        <p:txBody>
          <a:bodyPr/>
          <a:lstStyle/>
          <a:p>
            <a:r>
              <a:rPr lang="fr-FR" b="1" dirty="0" smtClean="0"/>
              <a:t>Plan de communication</a:t>
            </a:r>
            <a:endParaRPr lang="fr-FR" b="1" dirty="0"/>
          </a:p>
        </p:txBody>
      </p:sp>
    </p:spTree>
    <p:extLst>
      <p:ext uri="{BB962C8B-B14F-4D97-AF65-F5344CB8AC3E}">
        <p14:creationId xmlns:p14="http://schemas.microsoft.com/office/powerpoint/2010/main" val="11030436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499180" y="222226"/>
            <a:ext cx="4145639" cy="6413548"/>
          </a:xfrm>
          <a:prstGeom prst="rect">
            <a:avLst/>
          </a:prstGeom>
        </p:spPr>
      </p:pic>
    </p:spTree>
    <p:extLst>
      <p:ext uri="{BB962C8B-B14F-4D97-AF65-F5344CB8AC3E}">
        <p14:creationId xmlns:p14="http://schemas.microsoft.com/office/powerpoint/2010/main" val="27669757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483768" y="188640"/>
            <a:ext cx="4176464" cy="6517119"/>
          </a:xfrm>
          <a:prstGeom prst="rect">
            <a:avLst/>
          </a:prstGeom>
        </p:spPr>
      </p:pic>
    </p:spTree>
    <p:extLst>
      <p:ext uri="{BB962C8B-B14F-4D97-AF65-F5344CB8AC3E}">
        <p14:creationId xmlns:p14="http://schemas.microsoft.com/office/powerpoint/2010/main" val="2140717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Collecte de </a:t>
            </a:r>
            <a:r>
              <a:rPr lang="fr-CA" dirty="0" smtClean="0"/>
              <a:t>données: Formulaire</a:t>
            </a:r>
            <a:endParaRPr lang="fr-CA" dirty="0">
              <a:solidFill>
                <a:srgbClr val="FF0000"/>
              </a:solidFill>
            </a:endParaRPr>
          </a:p>
        </p:txBody>
      </p:sp>
      <p:sp>
        <p:nvSpPr>
          <p:cNvPr id="4" name="Rectangle 3"/>
          <p:cNvSpPr/>
          <p:nvPr/>
        </p:nvSpPr>
        <p:spPr>
          <a:xfrm>
            <a:off x="2286000" y="2967335"/>
            <a:ext cx="5166320" cy="923330"/>
          </a:xfrm>
          <a:prstGeom prst="rect">
            <a:avLst/>
          </a:prstGeom>
        </p:spPr>
        <p:txBody>
          <a:bodyPr wrap="square">
            <a:spAutoFit/>
          </a:bodyPr>
          <a:lstStyle/>
          <a:p>
            <a:r>
              <a:rPr lang="fr-CA" dirty="0">
                <a:solidFill>
                  <a:srgbClr val="201F1E"/>
                </a:solidFill>
                <a:latin typeface="Calibri" panose="020F0502020204030204" pitchFamily="34" charset="0"/>
              </a:rPr>
              <a:t> </a:t>
            </a:r>
            <a:r>
              <a:rPr lang="fr-CA" dirty="0">
                <a:solidFill>
                  <a:srgbClr val="000000"/>
                </a:solidFill>
                <a:latin typeface="Calibri" panose="020F0502020204030204" pitchFamily="34" charset="0"/>
                <a:hlinkClick r:id="rId3" tooltip="URL d'origine : https://docs.google.com/forms/d/e/1FAIpQLSfQGjGb06S2klgjDLas41Qknh0t3xony1u1A6HEzsw8q1hWbw/viewform. Cliquez ou appuyez si vous faites confiance à ce lien."/>
              </a:rPr>
              <a:t>https://docs.google.com/forms/d/e/1FAIpQLSfQGjGb06S2klgjDLas41Qknh0t3xony1u1A6HEzsw8q1hWbw/viewform</a:t>
            </a:r>
            <a:endParaRPr lang="fr-CA" dirty="0"/>
          </a:p>
        </p:txBody>
      </p:sp>
    </p:spTree>
    <p:extLst>
      <p:ext uri="{BB962C8B-B14F-4D97-AF65-F5344CB8AC3E}">
        <p14:creationId xmlns:p14="http://schemas.microsoft.com/office/powerpoint/2010/main" val="40867857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Messages clés</a:t>
            </a:r>
            <a:endParaRPr lang="fr-CA" dirty="0"/>
          </a:p>
        </p:txBody>
      </p:sp>
      <p:pic>
        <p:nvPicPr>
          <p:cNvPr id="7" name="Image 6"/>
          <p:cNvPicPr>
            <a:picLocks noChangeAspect="1"/>
          </p:cNvPicPr>
          <p:nvPr/>
        </p:nvPicPr>
        <p:blipFill>
          <a:blip r:embed="rId3"/>
          <a:stretch>
            <a:fillRect/>
          </a:stretch>
        </p:blipFill>
        <p:spPr>
          <a:xfrm>
            <a:off x="2033587" y="1417638"/>
            <a:ext cx="6296025" cy="4743450"/>
          </a:xfrm>
          <a:prstGeom prst="rect">
            <a:avLst/>
          </a:prstGeom>
        </p:spPr>
      </p:pic>
    </p:spTree>
    <p:extLst>
      <p:ext uri="{BB962C8B-B14F-4D97-AF65-F5344CB8AC3E}">
        <p14:creationId xmlns:p14="http://schemas.microsoft.com/office/powerpoint/2010/main" val="884983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2800" b="1" dirty="0"/>
              <a:t>Composition des </a:t>
            </a:r>
            <a:r>
              <a:rPr lang="fr-CA" sz="2800" b="1" dirty="0" smtClean="0"/>
              <a:t>équipes</a:t>
            </a:r>
            <a:endParaRPr lang="fr-CA" sz="2800" b="1" dirty="0"/>
          </a:p>
        </p:txBody>
      </p:sp>
      <p:sp>
        <p:nvSpPr>
          <p:cNvPr id="3" name="Espace réservé du contenu 2"/>
          <p:cNvSpPr>
            <a:spLocks noGrp="1"/>
          </p:cNvSpPr>
          <p:nvPr>
            <p:ph idx="1"/>
          </p:nvPr>
        </p:nvSpPr>
        <p:spPr>
          <a:xfrm>
            <a:off x="1691995" y="1375346"/>
            <a:ext cx="7010400" cy="2116832"/>
          </a:xfrm>
        </p:spPr>
        <p:txBody>
          <a:bodyPr/>
          <a:lstStyle/>
          <a:p>
            <a:r>
              <a:rPr lang="fr-CA" sz="2800" dirty="0"/>
              <a:t>Si votre équipe est déjà formée, en faire part à Mme Lafontaine sinon, vous serez jumelés avec un/e coéquipier/</a:t>
            </a:r>
            <a:r>
              <a:rPr lang="fr-CA" sz="2800" dirty="0" err="1"/>
              <a:t>ière</a:t>
            </a:r>
            <a:r>
              <a:rPr lang="fr-CA" sz="2800" dirty="0"/>
              <a:t> </a:t>
            </a:r>
          </a:p>
          <a:p>
            <a:endParaRPr lang="fr-CA" dirty="0"/>
          </a:p>
        </p:txBody>
      </p:sp>
      <p:sp>
        <p:nvSpPr>
          <p:cNvPr id="4" name="Titre 1"/>
          <p:cNvSpPr txBox="1">
            <a:spLocks/>
          </p:cNvSpPr>
          <p:nvPr/>
        </p:nvSpPr>
        <p:spPr bwMode="auto">
          <a:xfrm>
            <a:off x="1696158" y="326585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fr-CA" sz="2800" b="1" dirty="0" smtClean="0"/>
              <a:t>Horaire</a:t>
            </a:r>
            <a:endParaRPr lang="fr-CA" sz="2800" b="1" dirty="0"/>
          </a:p>
        </p:txBody>
      </p:sp>
      <p:sp>
        <p:nvSpPr>
          <p:cNvPr id="5" name="Espace réservé du contenu 2"/>
          <p:cNvSpPr txBox="1">
            <a:spLocks/>
          </p:cNvSpPr>
          <p:nvPr/>
        </p:nvSpPr>
        <p:spPr bwMode="auto">
          <a:xfrm>
            <a:off x="1691995" y="4336504"/>
            <a:ext cx="7010400" cy="211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CA" sz="2800" dirty="0" smtClean="0"/>
              <a:t>Des plages horaires ont été identifiées</a:t>
            </a:r>
          </a:p>
          <a:p>
            <a:r>
              <a:rPr lang="fr-CA" sz="2800" dirty="0" smtClean="0"/>
              <a:t>Vous pourrez faire vos choix en fonction de vos disponibilités.</a:t>
            </a:r>
            <a:endParaRPr lang="fr-C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59454" y="44624"/>
            <a:ext cx="7010400" cy="1786210"/>
          </a:xfrm>
        </p:spPr>
        <p:txBody>
          <a:bodyPr/>
          <a:lstStyle/>
          <a:p>
            <a:r>
              <a:rPr lang="fr-CA" sz="2800" b="1" dirty="0"/>
              <a:t>Ressources humaines et Direction des services techniques</a:t>
            </a:r>
          </a:p>
        </p:txBody>
      </p:sp>
      <p:sp>
        <p:nvSpPr>
          <p:cNvPr id="3" name="Espace réservé du contenu 2"/>
          <p:cNvSpPr>
            <a:spLocks noGrp="1"/>
          </p:cNvSpPr>
          <p:nvPr>
            <p:ph idx="1"/>
          </p:nvPr>
        </p:nvSpPr>
        <p:spPr/>
        <p:txBody>
          <a:bodyPr/>
          <a:lstStyle/>
          <a:p>
            <a:endParaRPr lang="fr-CA" dirty="0"/>
          </a:p>
          <a:p>
            <a:r>
              <a:rPr lang="fr-CA" sz="2800" dirty="0"/>
              <a:t>Disponibilité pour seconder les équipes aux prises avec des individus anxieux ou </a:t>
            </a:r>
            <a:r>
              <a:rPr lang="fr-CA" sz="2800" dirty="0" smtClean="0"/>
              <a:t>récalcitrants</a:t>
            </a:r>
          </a:p>
          <a:p>
            <a:pPr marL="0" indent="0">
              <a:buNone/>
            </a:pPr>
            <a:endParaRPr lang="fr-CA" sz="2800" dirty="0"/>
          </a:p>
          <a:p>
            <a:r>
              <a:rPr lang="fr-CA" sz="2800" dirty="0"/>
              <a:t>Identifier sur le terrain des solutions pour corriger des lieux physiques ne permettant pas le respect de la distanciation physique</a:t>
            </a:r>
          </a:p>
        </p:txBody>
      </p:sp>
    </p:spTree>
    <p:extLst>
      <p:ext uri="{BB962C8B-B14F-4D97-AF65-F5344CB8AC3E}">
        <p14:creationId xmlns:p14="http://schemas.microsoft.com/office/powerpoint/2010/main" val="9754512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2800" b="1" dirty="0"/>
              <a:t>Outils existants</a:t>
            </a:r>
          </a:p>
        </p:txBody>
      </p:sp>
      <p:sp>
        <p:nvSpPr>
          <p:cNvPr id="3" name="Espace réservé du contenu 2"/>
          <p:cNvSpPr>
            <a:spLocks noGrp="1"/>
          </p:cNvSpPr>
          <p:nvPr>
            <p:ph idx="1"/>
          </p:nvPr>
        </p:nvSpPr>
        <p:spPr/>
        <p:txBody>
          <a:bodyPr/>
          <a:lstStyle/>
          <a:p>
            <a:r>
              <a:rPr lang="fr-CA" sz="2800" dirty="0"/>
              <a:t>Le site Web COVID-19 </a:t>
            </a:r>
            <a:endParaRPr lang="fr-CA" sz="2800" dirty="0" smtClean="0"/>
          </a:p>
          <a:p>
            <a:pPr marL="0" indent="0">
              <a:buNone/>
            </a:pPr>
            <a:r>
              <a:rPr lang="fr-CA" sz="2800" dirty="0" smtClean="0">
                <a:hlinkClick r:id="rId3" tooltip="URL d'origine: http://www.chudequebec.ca/corovirusinfos. Cliquez ou appuyez si vous faites confiance à ce lien."/>
              </a:rPr>
              <a:t>www.chudequebec.ca/corovirusinfos</a:t>
            </a:r>
            <a:r>
              <a:rPr lang="fr-CA" sz="2800" dirty="0"/>
              <a:t> </a:t>
            </a:r>
            <a:endParaRPr lang="fr-CA" sz="2800" dirty="0" smtClean="0"/>
          </a:p>
          <a:p>
            <a:pPr marL="0" indent="0">
              <a:buNone/>
            </a:pPr>
            <a:r>
              <a:rPr lang="fr-CA" sz="2800" dirty="0" smtClean="0"/>
              <a:t>est </a:t>
            </a:r>
            <a:r>
              <a:rPr lang="fr-CA" sz="2800" dirty="0"/>
              <a:t>la source d’information officielle pour tous les intervenants du CHU de Québec-Université Laval.</a:t>
            </a:r>
          </a:p>
        </p:txBody>
      </p:sp>
    </p:spTree>
    <p:extLst>
      <p:ext uri="{BB962C8B-B14F-4D97-AF65-F5344CB8AC3E}">
        <p14:creationId xmlns:p14="http://schemas.microsoft.com/office/powerpoint/2010/main" val="31780339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6400" y="118387"/>
            <a:ext cx="7010400" cy="1143000"/>
          </a:xfrm>
        </p:spPr>
        <p:txBody>
          <a:bodyPr/>
          <a:lstStyle/>
          <a:p>
            <a:r>
              <a:rPr lang="fr-CA" sz="2800" b="1" dirty="0"/>
              <a:t>Suivi</a:t>
            </a:r>
          </a:p>
        </p:txBody>
      </p:sp>
      <p:sp>
        <p:nvSpPr>
          <p:cNvPr id="3" name="Espace réservé du contenu 2"/>
          <p:cNvSpPr>
            <a:spLocks noGrp="1"/>
          </p:cNvSpPr>
          <p:nvPr>
            <p:ph idx="1"/>
          </p:nvPr>
        </p:nvSpPr>
        <p:spPr>
          <a:xfrm>
            <a:off x="1676400" y="1124744"/>
            <a:ext cx="7010400" cy="4857403"/>
          </a:xfrm>
        </p:spPr>
        <p:txBody>
          <a:bodyPr/>
          <a:lstStyle/>
          <a:p>
            <a:endParaRPr lang="fr-CA" sz="2800" dirty="0" smtClean="0"/>
          </a:p>
          <a:p>
            <a:r>
              <a:rPr lang="fr-CA" sz="2800" dirty="0" smtClean="0"/>
              <a:t>Analyse </a:t>
            </a:r>
            <a:r>
              <a:rPr lang="fr-CA" sz="2800" dirty="0"/>
              <a:t>hebdomadaire des données recueillies</a:t>
            </a:r>
          </a:p>
          <a:p>
            <a:r>
              <a:rPr lang="fr-CA" sz="2800" dirty="0" smtClean="0"/>
              <a:t>Nouvelle </a:t>
            </a:r>
            <a:r>
              <a:rPr lang="fr-CA" sz="2800" dirty="0"/>
              <a:t>rencontre avec escouades pour </a:t>
            </a:r>
            <a:r>
              <a:rPr lang="fr-CA" sz="2800" dirty="0" smtClean="0"/>
              <a:t>connaître </a:t>
            </a:r>
            <a:r>
              <a:rPr lang="fr-CA" sz="2800" dirty="0"/>
              <a:t>les défis rencontrés </a:t>
            </a:r>
            <a:r>
              <a:rPr lang="fr-CA" sz="2800" dirty="0" smtClean="0"/>
              <a:t>(début novembre</a:t>
            </a:r>
            <a:r>
              <a:rPr lang="fr-CA" sz="2800" dirty="0"/>
              <a:t>)</a:t>
            </a:r>
          </a:p>
          <a:p>
            <a:r>
              <a:rPr lang="fr-CA" sz="2800" dirty="0"/>
              <a:t>N’hésitez pas à communiquer avec nous PRN</a:t>
            </a:r>
          </a:p>
          <a:p>
            <a:pPr marL="914400" lvl="2" indent="0">
              <a:buNone/>
            </a:pPr>
            <a:endParaRPr lang="fr-CA" dirty="0"/>
          </a:p>
        </p:txBody>
      </p:sp>
    </p:spTree>
    <p:extLst>
      <p:ext uri="{BB962C8B-B14F-4D97-AF65-F5344CB8AC3E}">
        <p14:creationId xmlns:p14="http://schemas.microsoft.com/office/powerpoint/2010/main" val="10295270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67944" y="2348880"/>
            <a:ext cx="2448272" cy="1143000"/>
          </a:xfrm>
        </p:spPr>
        <p:txBody>
          <a:bodyPr/>
          <a:lstStyle/>
          <a:p>
            <a:r>
              <a:rPr lang="fr-CA" dirty="0" smtClean="0"/>
              <a:t>MERCI!!!</a:t>
            </a:r>
            <a:endParaRPr lang="fr-CA" dirty="0"/>
          </a:p>
        </p:txBody>
      </p:sp>
    </p:spTree>
    <p:extLst>
      <p:ext uri="{BB962C8B-B14F-4D97-AF65-F5344CB8AC3E}">
        <p14:creationId xmlns:p14="http://schemas.microsoft.com/office/powerpoint/2010/main" val="275024489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NUM" val="12"/>
</p:tagLst>
</file>

<file path=ppt/tags/tag13.xml><?xml version="1.0" encoding="utf-8"?>
<p:tagLst xmlns:a="http://schemas.openxmlformats.org/drawingml/2006/main" xmlns:r="http://schemas.openxmlformats.org/officeDocument/2006/relationships" xmlns:p="http://schemas.openxmlformats.org/presentationml/2006/main">
  <p:tag name="NUM" val="13"/>
</p:tagLst>
</file>

<file path=ppt/tags/tag14.xml><?xml version="1.0" encoding="utf-8"?>
<p:tagLst xmlns:a="http://schemas.openxmlformats.org/drawingml/2006/main" xmlns:r="http://schemas.openxmlformats.org/officeDocument/2006/relationships" xmlns:p="http://schemas.openxmlformats.org/presentationml/2006/main">
  <p:tag name="NUM" val="14"/>
</p:tagLst>
</file>

<file path=ppt/tags/tag15.xml><?xml version="1.0" encoding="utf-8"?>
<p:tagLst xmlns:a="http://schemas.openxmlformats.org/drawingml/2006/main" xmlns:r="http://schemas.openxmlformats.org/officeDocument/2006/relationships" xmlns:p="http://schemas.openxmlformats.org/presentationml/2006/main">
  <p:tag name="NUM" val="15"/>
</p:tagLst>
</file>

<file path=ppt/tags/tag16.xml><?xml version="1.0" encoding="utf-8"?>
<p:tagLst xmlns:a="http://schemas.openxmlformats.org/drawingml/2006/main" xmlns:r="http://schemas.openxmlformats.org/officeDocument/2006/relationships" xmlns:p="http://schemas.openxmlformats.org/presentationml/2006/main">
  <p:tag name="NUM" val="16"/>
</p:tagLst>
</file>

<file path=ppt/tags/tag17.xml><?xml version="1.0" encoding="utf-8"?>
<p:tagLst xmlns:a="http://schemas.openxmlformats.org/drawingml/2006/main" xmlns:r="http://schemas.openxmlformats.org/officeDocument/2006/relationships" xmlns:p="http://schemas.openxmlformats.org/presentationml/2006/main">
  <p:tag name="NUM" val="17"/>
</p:tagLst>
</file>

<file path=ppt/tags/tag18.xml><?xml version="1.0" encoding="utf-8"?>
<p:tagLst xmlns:a="http://schemas.openxmlformats.org/drawingml/2006/main" xmlns:r="http://schemas.openxmlformats.org/officeDocument/2006/relationships" xmlns:p="http://schemas.openxmlformats.org/presentationml/2006/main">
  <p:tag name="NUM" val="18"/>
</p:tagLst>
</file>

<file path=ppt/tags/tag19.xml><?xml version="1.0" encoding="utf-8"?>
<p:tagLst xmlns:a="http://schemas.openxmlformats.org/drawingml/2006/main" xmlns:r="http://schemas.openxmlformats.org/officeDocument/2006/relationships" xmlns:p="http://schemas.openxmlformats.org/presentationml/2006/main">
  <p:tag name="NUM" val="19"/>
</p:tagLst>
</file>

<file path=ppt/tags/tag20.xml><?xml version="1.0" encoding="utf-8"?>
<p:tagLst xmlns:a="http://schemas.openxmlformats.org/drawingml/2006/main" xmlns:r="http://schemas.openxmlformats.org/officeDocument/2006/relationships" xmlns:p="http://schemas.openxmlformats.org/presentationml/2006/main">
  <p:tag name="NUM" val="20"/>
</p:tagLst>
</file>

<file path=ppt/tags/tag21.xml><?xml version="1.0" encoding="utf-8"?>
<p:tagLst xmlns:a="http://schemas.openxmlformats.org/drawingml/2006/main" xmlns:r="http://schemas.openxmlformats.org/officeDocument/2006/relationships" xmlns:p="http://schemas.openxmlformats.org/presentationml/2006/main">
  <p:tag name="NUM" val="21"/>
</p:tagLst>
</file>

<file path=ppt/tags/tag22.xml><?xml version="1.0" encoding="utf-8"?>
<p:tagLst xmlns:a="http://schemas.openxmlformats.org/drawingml/2006/main" xmlns:r="http://schemas.openxmlformats.org/officeDocument/2006/relationships" xmlns:p="http://schemas.openxmlformats.org/presentationml/2006/main">
  <p:tag name="NUM" val="22"/>
</p:tagLst>
</file>

<file path=ppt/tags/tag23.xml><?xml version="1.0" encoding="utf-8"?>
<p:tagLst xmlns:a="http://schemas.openxmlformats.org/drawingml/2006/main" xmlns:r="http://schemas.openxmlformats.org/officeDocument/2006/relationships" xmlns:p="http://schemas.openxmlformats.org/presentationml/2006/main">
  <p:tag name="NUM" val="23"/>
</p:tagLst>
</file>

<file path=ppt/tags/tag24.xml><?xml version="1.0" encoding="utf-8"?>
<p:tagLst xmlns:a="http://schemas.openxmlformats.org/drawingml/2006/main" xmlns:r="http://schemas.openxmlformats.org/officeDocument/2006/relationships" xmlns:p="http://schemas.openxmlformats.org/presentationml/2006/main">
  <p:tag name="NUM" val="24"/>
</p:tagLst>
</file>

<file path=ppt/tags/tag25.xml><?xml version="1.0" encoding="utf-8"?>
<p:tagLst xmlns:a="http://schemas.openxmlformats.org/drawingml/2006/main" xmlns:r="http://schemas.openxmlformats.org/officeDocument/2006/relationships" xmlns:p="http://schemas.openxmlformats.org/presentationml/2006/main">
  <p:tag name="NUM" val="25"/>
</p:tagLst>
</file>

<file path=ppt/tags/tag26.xml><?xml version="1.0" encoding="utf-8"?>
<p:tagLst xmlns:a="http://schemas.openxmlformats.org/drawingml/2006/main" xmlns:r="http://schemas.openxmlformats.org/officeDocument/2006/relationships" xmlns:p="http://schemas.openxmlformats.org/presentationml/2006/main">
  <p:tag name="NUM" val="26"/>
</p:tagLst>
</file>

<file path=ppt/tags/tag27.xml><?xml version="1.0" encoding="utf-8"?>
<p:tagLst xmlns:a="http://schemas.openxmlformats.org/drawingml/2006/main" xmlns:r="http://schemas.openxmlformats.org/officeDocument/2006/relationships" xmlns:p="http://schemas.openxmlformats.org/presentationml/2006/main">
  <p:tag name="NUM" val="27"/>
</p:tagLst>
</file>

<file path=ppt/tags/tag28.xml><?xml version="1.0" encoding="utf-8"?>
<p:tagLst xmlns:a="http://schemas.openxmlformats.org/drawingml/2006/main" xmlns:r="http://schemas.openxmlformats.org/officeDocument/2006/relationships" xmlns:p="http://schemas.openxmlformats.org/presentationml/2006/main">
  <p:tag name="NUM" val="28"/>
</p:tagLst>
</file>

<file path=ppt/tags/tag29.xml><?xml version="1.0" encoding="utf-8"?>
<p:tagLst xmlns:a="http://schemas.openxmlformats.org/drawingml/2006/main" xmlns:r="http://schemas.openxmlformats.org/officeDocument/2006/relationships" xmlns:p="http://schemas.openxmlformats.org/presentationml/2006/main">
  <p:tag name="NUM" val="29"/>
</p:tagLst>
</file>

<file path=ppt/tags/tag30.xml><?xml version="1.0" encoding="utf-8"?>
<p:tagLst xmlns:a="http://schemas.openxmlformats.org/drawingml/2006/main" xmlns:r="http://schemas.openxmlformats.org/officeDocument/2006/relationships" xmlns:p="http://schemas.openxmlformats.org/presentationml/2006/main">
  <p:tag name="NUM" val="30"/>
</p:tagLst>
</file>

<file path=ppt/tags/tag31.xml><?xml version="1.0" encoding="utf-8"?>
<p:tagLst xmlns:a="http://schemas.openxmlformats.org/drawingml/2006/main" xmlns:r="http://schemas.openxmlformats.org/officeDocument/2006/relationships" xmlns:p="http://schemas.openxmlformats.org/presentationml/2006/main">
  <p:tag name="NUM" val="31"/>
</p:tagLst>
</file>

<file path=ppt/tags/tag32.xml><?xml version="1.0" encoding="utf-8"?>
<p:tagLst xmlns:a="http://schemas.openxmlformats.org/drawingml/2006/main" xmlns:r="http://schemas.openxmlformats.org/officeDocument/2006/relationships" xmlns:p="http://schemas.openxmlformats.org/presentationml/2006/main">
  <p:tag name="NUM" val="32"/>
</p:tagLst>
</file>

<file path=ppt/tags/tag33.xml><?xml version="1.0" encoding="utf-8"?>
<p:tagLst xmlns:a="http://schemas.openxmlformats.org/drawingml/2006/main" xmlns:r="http://schemas.openxmlformats.org/officeDocument/2006/relationships" xmlns:p="http://schemas.openxmlformats.org/presentationml/2006/main">
  <p:tag name="NUM" val="33"/>
</p:tagLst>
</file>

<file path=ppt/tags/tag34.xml><?xml version="1.0" encoding="utf-8"?>
<p:tagLst xmlns:a="http://schemas.openxmlformats.org/drawingml/2006/main" xmlns:r="http://schemas.openxmlformats.org/officeDocument/2006/relationships" xmlns:p="http://schemas.openxmlformats.org/presentationml/2006/main">
  <p:tag name="NUM" val="34"/>
</p:tagLst>
</file>

<file path=ppt/tags/tag35.xml><?xml version="1.0" encoding="utf-8"?>
<p:tagLst xmlns:a="http://schemas.openxmlformats.org/drawingml/2006/main" xmlns:r="http://schemas.openxmlformats.org/officeDocument/2006/relationships" xmlns:p="http://schemas.openxmlformats.org/presentationml/2006/main">
  <p:tag name="NUM" val="35"/>
</p:tagLst>
</file>

<file path=ppt/tags/tag36.xml><?xml version="1.0" encoding="utf-8"?>
<p:tagLst xmlns:a="http://schemas.openxmlformats.org/drawingml/2006/main" xmlns:r="http://schemas.openxmlformats.org/officeDocument/2006/relationships" xmlns:p="http://schemas.openxmlformats.org/presentationml/2006/main">
  <p:tag name="NUM" val="36"/>
</p:tagLst>
</file>

<file path=ppt/tags/tag37.xml><?xml version="1.0" encoding="utf-8"?>
<p:tagLst xmlns:a="http://schemas.openxmlformats.org/drawingml/2006/main" xmlns:r="http://schemas.openxmlformats.org/officeDocument/2006/relationships" xmlns:p="http://schemas.openxmlformats.org/presentationml/2006/main">
  <p:tag name="NUM" val="37"/>
</p:tagLst>
</file>

<file path=ppt/tags/tag38.xml><?xml version="1.0" encoding="utf-8"?>
<p:tagLst xmlns:a="http://schemas.openxmlformats.org/drawingml/2006/main" xmlns:r="http://schemas.openxmlformats.org/officeDocument/2006/relationships" xmlns:p="http://schemas.openxmlformats.org/presentationml/2006/main">
  <p:tag name="NUM" val="38"/>
</p:tagLst>
</file>

<file path=ppt/tags/tag39.xml><?xml version="1.0" encoding="utf-8"?>
<p:tagLst xmlns:a="http://schemas.openxmlformats.org/drawingml/2006/main" xmlns:r="http://schemas.openxmlformats.org/officeDocument/2006/relationships" xmlns:p="http://schemas.openxmlformats.org/presentationml/2006/main">
  <p:tag name="NUM" val="39"/>
</p:tagLst>
</file>

<file path=ppt/tags/tag40.xml><?xml version="1.0" encoding="utf-8"?>
<p:tagLst xmlns:a="http://schemas.openxmlformats.org/drawingml/2006/main" xmlns:r="http://schemas.openxmlformats.org/officeDocument/2006/relationships" xmlns:p="http://schemas.openxmlformats.org/presentationml/2006/main">
  <p:tag name="NUM" val="40"/>
</p:tagLst>
</file>

<file path=ppt/tags/tag41.xml><?xml version="1.0" encoding="utf-8"?>
<p:tagLst xmlns:a="http://schemas.openxmlformats.org/drawingml/2006/main" xmlns:r="http://schemas.openxmlformats.org/officeDocument/2006/relationships" xmlns:p="http://schemas.openxmlformats.org/presentationml/2006/main">
  <p:tag name="NUM" val="41"/>
</p:tagLst>
</file>

<file path=ppt/tags/tag42.xml><?xml version="1.0" encoding="utf-8"?>
<p:tagLst xmlns:a="http://schemas.openxmlformats.org/drawingml/2006/main" xmlns:r="http://schemas.openxmlformats.org/officeDocument/2006/relationships" xmlns:p="http://schemas.openxmlformats.org/presentationml/2006/main">
  <p:tag name="NUM" val="42"/>
</p:tagLst>
</file>

<file path=ppt/tags/tag43.xml><?xml version="1.0" encoding="utf-8"?>
<p:tagLst xmlns:a="http://schemas.openxmlformats.org/drawingml/2006/main" xmlns:r="http://schemas.openxmlformats.org/officeDocument/2006/relationships" xmlns:p="http://schemas.openxmlformats.org/presentationml/2006/main">
  <p:tag name="NUM" val="43"/>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5"/>
</p:tagLst>
</file>

<file path=ppt/tags/tag49.xml><?xml version="1.0" encoding="utf-8"?>
<p:tagLst xmlns:a="http://schemas.openxmlformats.org/drawingml/2006/main" xmlns:r="http://schemas.openxmlformats.org/officeDocument/2006/relationships" xmlns:p="http://schemas.openxmlformats.org/presentationml/2006/main">
  <p:tag name="NUM" val="6"/>
</p:tagLst>
</file>

<file path=ppt/tags/tag50.xml><?xml version="1.0" encoding="utf-8"?>
<p:tagLst xmlns:a="http://schemas.openxmlformats.org/drawingml/2006/main" xmlns:r="http://schemas.openxmlformats.org/officeDocument/2006/relationships" xmlns:p="http://schemas.openxmlformats.org/presentationml/2006/main">
  <p:tag name="NUM" val="7"/>
</p:tagLst>
</file>

<file path=ppt/tags/tag51.xml><?xml version="1.0" encoding="utf-8"?>
<p:tagLst xmlns:a="http://schemas.openxmlformats.org/drawingml/2006/main" xmlns:r="http://schemas.openxmlformats.org/officeDocument/2006/relationships" xmlns:p="http://schemas.openxmlformats.org/presentationml/2006/main">
  <p:tag name="NUM" val="8"/>
</p:tagLst>
</file>

<file path=ppt/tags/tag52.xml><?xml version="1.0" encoding="utf-8"?>
<p:tagLst xmlns:a="http://schemas.openxmlformats.org/drawingml/2006/main" xmlns:r="http://schemas.openxmlformats.org/officeDocument/2006/relationships" xmlns:p="http://schemas.openxmlformats.org/presentationml/2006/main">
  <p:tag name="NUM" val="9"/>
</p:tagLst>
</file>

<file path=ppt/tags/tag53.xml><?xml version="1.0" encoding="utf-8"?>
<p:tagLst xmlns:a="http://schemas.openxmlformats.org/drawingml/2006/main" xmlns:r="http://schemas.openxmlformats.org/officeDocument/2006/relationships" xmlns:p="http://schemas.openxmlformats.org/presentationml/2006/main">
  <p:tag name="NUM" val="10"/>
</p:tagLst>
</file>

<file path=ppt/tags/tag54.xml><?xml version="1.0" encoding="utf-8"?>
<p:tagLst xmlns:a="http://schemas.openxmlformats.org/drawingml/2006/main" xmlns:r="http://schemas.openxmlformats.org/officeDocument/2006/relationships" xmlns:p="http://schemas.openxmlformats.org/presentationml/2006/main">
  <p:tag name="NUM" val="11"/>
</p:tagLst>
</file>

<file path=ppt/tags/tag55.xml><?xml version="1.0" encoding="utf-8"?>
<p:tagLst xmlns:a="http://schemas.openxmlformats.org/drawingml/2006/main" xmlns:r="http://schemas.openxmlformats.org/officeDocument/2006/relationships" xmlns:p="http://schemas.openxmlformats.org/presentationml/2006/main">
  <p:tag name="NUM" val="12"/>
</p:tagLst>
</file>

<file path=ppt/tags/tag56.xml><?xml version="1.0" encoding="utf-8"?>
<p:tagLst xmlns:a="http://schemas.openxmlformats.org/drawingml/2006/main" xmlns:r="http://schemas.openxmlformats.org/officeDocument/2006/relationships" xmlns:p="http://schemas.openxmlformats.org/presentationml/2006/main">
  <p:tag name="NUM" val="13"/>
</p:tagLst>
</file>

<file path=ppt/tags/tag57.xml><?xml version="1.0" encoding="utf-8"?>
<p:tagLst xmlns:a="http://schemas.openxmlformats.org/drawingml/2006/main" xmlns:r="http://schemas.openxmlformats.org/officeDocument/2006/relationships" xmlns:p="http://schemas.openxmlformats.org/presentationml/2006/main">
  <p:tag name="NUM" val="14"/>
</p:tagLst>
</file>

<file path=ppt/tags/tag58.xml><?xml version="1.0" encoding="utf-8"?>
<p:tagLst xmlns:a="http://schemas.openxmlformats.org/drawingml/2006/main" xmlns:r="http://schemas.openxmlformats.org/officeDocument/2006/relationships" xmlns:p="http://schemas.openxmlformats.org/presentationml/2006/main">
  <p:tag name="NUM" val="15"/>
</p:tagLst>
</file>

<file path=ppt/tags/tag59.xml><?xml version="1.0" encoding="utf-8"?>
<p:tagLst xmlns:a="http://schemas.openxmlformats.org/drawingml/2006/main" xmlns:r="http://schemas.openxmlformats.org/officeDocument/2006/relationships" xmlns:p="http://schemas.openxmlformats.org/presentationml/2006/main">
  <p:tag name="NUM" val="16"/>
</p:tagLst>
</file>

<file path=ppt/tags/tag60.xml><?xml version="1.0" encoding="utf-8"?>
<p:tagLst xmlns:a="http://schemas.openxmlformats.org/drawingml/2006/main" xmlns:r="http://schemas.openxmlformats.org/officeDocument/2006/relationships" xmlns:p="http://schemas.openxmlformats.org/presentationml/2006/main">
  <p:tag name="NUM" val="17"/>
</p:tagLst>
</file>

<file path=ppt/tags/tag61.xml><?xml version="1.0" encoding="utf-8"?>
<p:tagLst xmlns:a="http://schemas.openxmlformats.org/drawingml/2006/main" xmlns:r="http://schemas.openxmlformats.org/officeDocument/2006/relationships" xmlns:p="http://schemas.openxmlformats.org/presentationml/2006/main">
  <p:tag name="NUM" val="18"/>
</p:tagLst>
</file>

<file path=ppt/tags/tag62.xml><?xml version="1.0" encoding="utf-8"?>
<p:tagLst xmlns:a="http://schemas.openxmlformats.org/drawingml/2006/main" xmlns:r="http://schemas.openxmlformats.org/officeDocument/2006/relationships" xmlns:p="http://schemas.openxmlformats.org/presentationml/2006/main">
  <p:tag name="NUM" val="19"/>
</p:tagLst>
</file>

<file path=ppt/tags/tag63.xml><?xml version="1.0" encoding="utf-8"?>
<p:tagLst xmlns:a="http://schemas.openxmlformats.org/drawingml/2006/main" xmlns:r="http://schemas.openxmlformats.org/officeDocument/2006/relationships" xmlns:p="http://schemas.openxmlformats.org/presentationml/2006/main">
  <p:tag name="NUM" val="20"/>
</p:tagLst>
</file>

<file path=ppt/tags/tag64.xml><?xml version="1.0" encoding="utf-8"?>
<p:tagLst xmlns:a="http://schemas.openxmlformats.org/drawingml/2006/main" xmlns:r="http://schemas.openxmlformats.org/officeDocument/2006/relationships" xmlns:p="http://schemas.openxmlformats.org/presentationml/2006/main">
  <p:tag name="NUM" val="21"/>
</p:tagLst>
</file>

<file path=ppt/tags/tag65.xml><?xml version="1.0" encoding="utf-8"?>
<p:tagLst xmlns:a="http://schemas.openxmlformats.org/drawingml/2006/main" xmlns:r="http://schemas.openxmlformats.org/officeDocument/2006/relationships" xmlns:p="http://schemas.openxmlformats.org/presentationml/2006/main">
  <p:tag name="NUM" val="22"/>
</p:tagLst>
</file>

<file path=ppt/tags/tag66.xml><?xml version="1.0" encoding="utf-8"?>
<p:tagLst xmlns:a="http://schemas.openxmlformats.org/drawingml/2006/main" xmlns:r="http://schemas.openxmlformats.org/officeDocument/2006/relationships" xmlns:p="http://schemas.openxmlformats.org/presentationml/2006/main">
  <p:tag name="NUM" val="23"/>
</p:tagLst>
</file>

<file path=ppt/tags/tag67.xml><?xml version="1.0" encoding="utf-8"?>
<p:tagLst xmlns:a="http://schemas.openxmlformats.org/drawingml/2006/main" xmlns:r="http://schemas.openxmlformats.org/officeDocument/2006/relationships" xmlns:p="http://schemas.openxmlformats.org/presentationml/2006/main">
  <p:tag name="NUM" val="24"/>
</p:tagLst>
</file>

<file path=ppt/tags/tag68.xml><?xml version="1.0" encoding="utf-8"?>
<p:tagLst xmlns:a="http://schemas.openxmlformats.org/drawingml/2006/main" xmlns:r="http://schemas.openxmlformats.org/officeDocument/2006/relationships" xmlns:p="http://schemas.openxmlformats.org/presentationml/2006/main">
  <p:tag name="NUM" val="25"/>
</p:tagLst>
</file>

<file path=ppt/tags/tag69.xml><?xml version="1.0" encoding="utf-8"?>
<p:tagLst xmlns:a="http://schemas.openxmlformats.org/drawingml/2006/main" xmlns:r="http://schemas.openxmlformats.org/officeDocument/2006/relationships" xmlns:p="http://schemas.openxmlformats.org/presentationml/2006/main">
  <p:tag name="NUM" val="26"/>
</p:tagLst>
</file>

<file path=ppt/tags/tag70.xml><?xml version="1.0" encoding="utf-8"?>
<p:tagLst xmlns:a="http://schemas.openxmlformats.org/drawingml/2006/main" xmlns:r="http://schemas.openxmlformats.org/officeDocument/2006/relationships" xmlns:p="http://schemas.openxmlformats.org/presentationml/2006/main">
  <p:tag name="NUM" val="27"/>
</p:tagLst>
</file>

<file path=ppt/tags/tag71.xml><?xml version="1.0" encoding="utf-8"?>
<p:tagLst xmlns:a="http://schemas.openxmlformats.org/drawingml/2006/main" xmlns:r="http://schemas.openxmlformats.org/officeDocument/2006/relationships" xmlns:p="http://schemas.openxmlformats.org/presentationml/2006/main">
  <p:tag name="NUM" val="28"/>
</p:tagLst>
</file>

<file path=ppt/tags/tag72.xml><?xml version="1.0" encoding="utf-8"?>
<p:tagLst xmlns:a="http://schemas.openxmlformats.org/drawingml/2006/main" xmlns:r="http://schemas.openxmlformats.org/officeDocument/2006/relationships" xmlns:p="http://schemas.openxmlformats.org/presentationml/2006/main">
  <p:tag name="NUM" val="29"/>
</p:tagLst>
</file>

<file path=ppt/tags/tag73.xml><?xml version="1.0" encoding="utf-8"?>
<p:tagLst xmlns:a="http://schemas.openxmlformats.org/drawingml/2006/main" xmlns:r="http://schemas.openxmlformats.org/officeDocument/2006/relationships" xmlns:p="http://schemas.openxmlformats.org/presentationml/2006/main">
  <p:tag name="NUM" val="30"/>
</p:tagLst>
</file>

<file path=ppt/tags/tag74.xml><?xml version="1.0" encoding="utf-8"?>
<p:tagLst xmlns:a="http://schemas.openxmlformats.org/drawingml/2006/main" xmlns:r="http://schemas.openxmlformats.org/officeDocument/2006/relationships" xmlns:p="http://schemas.openxmlformats.org/presentationml/2006/main">
  <p:tag name="NUM" val="31"/>
</p:tagLst>
</file>

<file path=ppt/tags/tag75.xml><?xml version="1.0" encoding="utf-8"?>
<p:tagLst xmlns:a="http://schemas.openxmlformats.org/drawingml/2006/main" xmlns:r="http://schemas.openxmlformats.org/officeDocument/2006/relationships" xmlns:p="http://schemas.openxmlformats.org/presentationml/2006/main">
  <p:tag name="NUM" val="32"/>
</p:tagLst>
</file>

<file path=ppt/tags/tag76.xml><?xml version="1.0" encoding="utf-8"?>
<p:tagLst xmlns:a="http://schemas.openxmlformats.org/drawingml/2006/main" xmlns:r="http://schemas.openxmlformats.org/officeDocument/2006/relationships" xmlns:p="http://schemas.openxmlformats.org/presentationml/2006/main">
  <p:tag name="NUM" val="33"/>
</p:tagLst>
</file>

<file path=ppt/tags/tag77.xml><?xml version="1.0" encoding="utf-8"?>
<p:tagLst xmlns:a="http://schemas.openxmlformats.org/drawingml/2006/main" xmlns:r="http://schemas.openxmlformats.org/officeDocument/2006/relationships" xmlns:p="http://schemas.openxmlformats.org/presentationml/2006/main">
  <p:tag name="NUM" val="34"/>
</p:tagLst>
</file>

<file path=ppt/tags/tag78.xml><?xml version="1.0" encoding="utf-8"?>
<p:tagLst xmlns:a="http://schemas.openxmlformats.org/drawingml/2006/main" xmlns:r="http://schemas.openxmlformats.org/officeDocument/2006/relationships" xmlns:p="http://schemas.openxmlformats.org/presentationml/2006/main">
  <p:tag name="NUM" val="35"/>
</p:tagLst>
</file>

<file path=ppt/tags/tag79.xml><?xml version="1.0" encoding="utf-8"?>
<p:tagLst xmlns:a="http://schemas.openxmlformats.org/drawingml/2006/main" xmlns:r="http://schemas.openxmlformats.org/officeDocument/2006/relationships" xmlns:p="http://schemas.openxmlformats.org/presentationml/2006/main">
  <p:tag name="NUM" val="36"/>
</p:tagLst>
</file>

<file path=ppt/tags/tag80.xml><?xml version="1.0" encoding="utf-8"?>
<p:tagLst xmlns:a="http://schemas.openxmlformats.org/drawingml/2006/main" xmlns:r="http://schemas.openxmlformats.org/officeDocument/2006/relationships" xmlns:p="http://schemas.openxmlformats.org/presentationml/2006/main">
  <p:tag name="NUM" val="37"/>
</p:tagLst>
</file>

<file path=ppt/tags/tag81.xml><?xml version="1.0" encoding="utf-8"?>
<p:tagLst xmlns:a="http://schemas.openxmlformats.org/drawingml/2006/main" xmlns:r="http://schemas.openxmlformats.org/officeDocument/2006/relationships" xmlns:p="http://schemas.openxmlformats.org/presentationml/2006/main">
  <p:tag name="NUM" val="38"/>
</p:tagLst>
</file>

<file path=ppt/tags/tag82.xml><?xml version="1.0" encoding="utf-8"?>
<p:tagLst xmlns:a="http://schemas.openxmlformats.org/drawingml/2006/main" xmlns:r="http://schemas.openxmlformats.org/officeDocument/2006/relationships" xmlns:p="http://schemas.openxmlformats.org/presentationml/2006/main">
  <p:tag name="NUM" val="39"/>
</p:tagLst>
</file>

<file path=ppt/tags/tag83.xml><?xml version="1.0" encoding="utf-8"?>
<p:tagLst xmlns:a="http://schemas.openxmlformats.org/drawingml/2006/main" xmlns:r="http://schemas.openxmlformats.org/officeDocument/2006/relationships" xmlns:p="http://schemas.openxmlformats.org/presentationml/2006/main">
  <p:tag name="NUM" val="40"/>
</p:tagLst>
</file>

<file path=ppt/tags/tag84.xml><?xml version="1.0" encoding="utf-8"?>
<p:tagLst xmlns:a="http://schemas.openxmlformats.org/drawingml/2006/main" xmlns:r="http://schemas.openxmlformats.org/officeDocument/2006/relationships" xmlns:p="http://schemas.openxmlformats.org/presentationml/2006/main">
  <p:tag name="NUM" val="41"/>
</p:tagLst>
</file>

<file path=ppt/tags/tag85.xml><?xml version="1.0" encoding="utf-8"?>
<p:tagLst xmlns:a="http://schemas.openxmlformats.org/drawingml/2006/main" xmlns:r="http://schemas.openxmlformats.org/officeDocument/2006/relationships" xmlns:p="http://schemas.openxmlformats.org/presentationml/2006/main">
  <p:tag name="NUM" val="42"/>
</p:tagLst>
</file>

<file path=ppt/tags/tag86.xml><?xml version="1.0" encoding="utf-8"?>
<p:tagLst xmlns:a="http://schemas.openxmlformats.org/drawingml/2006/main" xmlns:r="http://schemas.openxmlformats.org/officeDocument/2006/relationships" xmlns:p="http://schemas.openxmlformats.org/presentationml/2006/main">
  <p:tag name="NUM" val="43"/>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3"/>
</p:tagLst>
</file>

<file path=ppt/tags/tag90.xml><?xml version="1.0" encoding="utf-8"?>
<p:tagLst xmlns:a="http://schemas.openxmlformats.org/drawingml/2006/main" xmlns:r="http://schemas.openxmlformats.org/officeDocument/2006/relationships" xmlns:p="http://schemas.openxmlformats.org/presentationml/2006/main">
  <p:tag name="NUM" val="4"/>
</p:tagLst>
</file>

<file path=ppt/tags/tag91.xml><?xml version="1.0" encoding="utf-8"?>
<p:tagLst xmlns:a="http://schemas.openxmlformats.org/drawingml/2006/main" xmlns:r="http://schemas.openxmlformats.org/officeDocument/2006/relationships" xmlns:p="http://schemas.openxmlformats.org/presentationml/2006/main">
  <p:tag name="NUM" val="5"/>
</p:tagLst>
</file>

<file path=ppt/tags/tag92.xml><?xml version="1.0" encoding="utf-8"?>
<p:tagLst xmlns:a="http://schemas.openxmlformats.org/drawingml/2006/main" xmlns:r="http://schemas.openxmlformats.org/officeDocument/2006/relationships" xmlns:p="http://schemas.openxmlformats.org/presentationml/2006/main">
  <p:tag name="NUM" val="6"/>
</p:tagLst>
</file>

<file path=ppt/tags/tag93.xml><?xml version="1.0" encoding="utf-8"?>
<p:tagLst xmlns:a="http://schemas.openxmlformats.org/drawingml/2006/main" xmlns:r="http://schemas.openxmlformats.org/officeDocument/2006/relationships" xmlns:p="http://schemas.openxmlformats.org/presentationml/2006/main">
  <p:tag name="NUM" val="7"/>
</p:tagLst>
</file>

<file path=ppt/tags/tag94.xml><?xml version="1.0" encoding="utf-8"?>
<p:tagLst xmlns:a="http://schemas.openxmlformats.org/drawingml/2006/main" xmlns:r="http://schemas.openxmlformats.org/officeDocument/2006/relationships" xmlns:p="http://schemas.openxmlformats.org/presentationml/2006/main">
  <p:tag name="NUM" val="8"/>
</p:tagLst>
</file>

<file path=ppt/tags/tag95.xml><?xml version="1.0" encoding="utf-8"?>
<p:tagLst xmlns:a="http://schemas.openxmlformats.org/drawingml/2006/main" xmlns:r="http://schemas.openxmlformats.org/officeDocument/2006/relationships" xmlns:p="http://schemas.openxmlformats.org/presentationml/2006/main">
  <p:tag name="NUM" val="9"/>
</p:tagLst>
</file>

<file path=ppt/tags/tag96.xml><?xml version="1.0" encoding="utf-8"?>
<p:tagLst xmlns:a="http://schemas.openxmlformats.org/drawingml/2006/main" xmlns:r="http://schemas.openxmlformats.org/officeDocument/2006/relationships" xmlns:p="http://schemas.openxmlformats.org/presentationml/2006/main">
  <p:tag name="NUM" val="10"/>
</p:tagLst>
</file>

<file path=ppt/tags/tag97.xml><?xml version="1.0" encoding="utf-8"?>
<p:tagLst xmlns:a="http://schemas.openxmlformats.org/drawingml/2006/main" xmlns:r="http://schemas.openxmlformats.org/officeDocument/2006/relationships" xmlns:p="http://schemas.openxmlformats.org/presentationml/2006/main">
  <p:tag name="NUM" val="11"/>
</p:tagLst>
</file>

<file path=ppt/tags/tag98.xml><?xml version="1.0" encoding="utf-8"?>
<p:tagLst xmlns:a="http://schemas.openxmlformats.org/drawingml/2006/main" xmlns:r="http://schemas.openxmlformats.org/officeDocument/2006/relationships" xmlns:p="http://schemas.openxmlformats.org/presentationml/2006/main">
  <p:tag name="NUM" val="12"/>
</p:tagLst>
</file>

<file path=ppt/tags/tag99.xml><?xml version="1.0" encoding="utf-8"?>
<p:tagLst xmlns:a="http://schemas.openxmlformats.org/drawingml/2006/main" xmlns:r="http://schemas.openxmlformats.org/officeDocument/2006/relationships" xmlns:p="http://schemas.openxmlformats.org/presentationml/2006/main">
  <p:tag name="NUM" val="13"/>
</p:tagLst>
</file>

<file path=ppt/tags/tag100.xml><?xml version="1.0" encoding="utf-8"?>
<p:tagLst xmlns:a="http://schemas.openxmlformats.org/drawingml/2006/main" xmlns:r="http://schemas.openxmlformats.org/officeDocument/2006/relationships" xmlns:p="http://schemas.openxmlformats.org/presentationml/2006/main">
  <p:tag name="NUM" val="14"/>
</p:tagLst>
</file>

<file path=ppt/tags/tag101.xml><?xml version="1.0" encoding="utf-8"?>
<p:tagLst xmlns:a="http://schemas.openxmlformats.org/drawingml/2006/main" xmlns:r="http://schemas.openxmlformats.org/officeDocument/2006/relationships" xmlns:p="http://schemas.openxmlformats.org/presentationml/2006/main">
  <p:tag name="NUM" val="15"/>
</p:tagLst>
</file>

<file path=ppt/tags/tag102.xml><?xml version="1.0" encoding="utf-8"?>
<p:tagLst xmlns:a="http://schemas.openxmlformats.org/drawingml/2006/main" xmlns:r="http://schemas.openxmlformats.org/officeDocument/2006/relationships" xmlns:p="http://schemas.openxmlformats.org/presentationml/2006/main">
  <p:tag name="NUM" val="16"/>
</p:tagLst>
</file>

<file path=ppt/tags/tag103.xml><?xml version="1.0" encoding="utf-8"?>
<p:tagLst xmlns:a="http://schemas.openxmlformats.org/drawingml/2006/main" xmlns:r="http://schemas.openxmlformats.org/officeDocument/2006/relationships" xmlns:p="http://schemas.openxmlformats.org/presentationml/2006/main">
  <p:tag name="NUM" val="17"/>
</p:tagLst>
</file>

<file path=ppt/tags/tag104.xml><?xml version="1.0" encoding="utf-8"?>
<p:tagLst xmlns:a="http://schemas.openxmlformats.org/drawingml/2006/main" xmlns:r="http://schemas.openxmlformats.org/officeDocument/2006/relationships" xmlns:p="http://schemas.openxmlformats.org/presentationml/2006/main">
  <p:tag name="NUM" val="18"/>
</p:tagLst>
</file>

<file path=ppt/tags/tag105.xml><?xml version="1.0" encoding="utf-8"?>
<p:tagLst xmlns:a="http://schemas.openxmlformats.org/drawingml/2006/main" xmlns:r="http://schemas.openxmlformats.org/officeDocument/2006/relationships" xmlns:p="http://schemas.openxmlformats.org/presentationml/2006/main">
  <p:tag name="NUM" val="19"/>
</p:tagLst>
</file>

<file path=ppt/tags/tag106.xml><?xml version="1.0" encoding="utf-8"?>
<p:tagLst xmlns:a="http://schemas.openxmlformats.org/drawingml/2006/main" xmlns:r="http://schemas.openxmlformats.org/officeDocument/2006/relationships" xmlns:p="http://schemas.openxmlformats.org/presentationml/2006/main">
  <p:tag name="NUM" val="20"/>
</p:tagLst>
</file>

<file path=ppt/tags/tag107.xml><?xml version="1.0" encoding="utf-8"?>
<p:tagLst xmlns:a="http://schemas.openxmlformats.org/drawingml/2006/main" xmlns:r="http://schemas.openxmlformats.org/officeDocument/2006/relationships" xmlns:p="http://schemas.openxmlformats.org/presentationml/2006/main">
  <p:tag name="NUM" val="21"/>
</p:tagLst>
</file>

<file path=ppt/tags/tag108.xml><?xml version="1.0" encoding="utf-8"?>
<p:tagLst xmlns:a="http://schemas.openxmlformats.org/drawingml/2006/main" xmlns:r="http://schemas.openxmlformats.org/officeDocument/2006/relationships" xmlns:p="http://schemas.openxmlformats.org/presentationml/2006/main">
  <p:tag name="NUM" val="22"/>
</p:tagLst>
</file>

<file path=ppt/tags/tag109.xml><?xml version="1.0" encoding="utf-8"?>
<p:tagLst xmlns:a="http://schemas.openxmlformats.org/drawingml/2006/main" xmlns:r="http://schemas.openxmlformats.org/officeDocument/2006/relationships" xmlns:p="http://schemas.openxmlformats.org/presentationml/2006/main">
  <p:tag name="NUM" val="23"/>
</p:tagLst>
</file>

<file path=ppt/tags/tag110.xml><?xml version="1.0" encoding="utf-8"?>
<p:tagLst xmlns:a="http://schemas.openxmlformats.org/drawingml/2006/main" xmlns:r="http://schemas.openxmlformats.org/officeDocument/2006/relationships" xmlns:p="http://schemas.openxmlformats.org/presentationml/2006/main">
  <p:tag name="NUM" val="24"/>
</p:tagLst>
</file>

<file path=ppt/tags/tag111.xml><?xml version="1.0" encoding="utf-8"?>
<p:tagLst xmlns:a="http://schemas.openxmlformats.org/drawingml/2006/main" xmlns:r="http://schemas.openxmlformats.org/officeDocument/2006/relationships" xmlns:p="http://schemas.openxmlformats.org/presentationml/2006/main">
  <p:tag name="NUM" val="25"/>
</p:tagLst>
</file>

<file path=ppt/tags/tag112.xml><?xml version="1.0" encoding="utf-8"?>
<p:tagLst xmlns:a="http://schemas.openxmlformats.org/drawingml/2006/main" xmlns:r="http://schemas.openxmlformats.org/officeDocument/2006/relationships" xmlns:p="http://schemas.openxmlformats.org/presentationml/2006/main">
  <p:tag name="NUM" val="26"/>
</p:tagLst>
</file>

<file path=ppt/tags/tag113.xml><?xml version="1.0" encoding="utf-8"?>
<p:tagLst xmlns:a="http://schemas.openxmlformats.org/drawingml/2006/main" xmlns:r="http://schemas.openxmlformats.org/officeDocument/2006/relationships" xmlns:p="http://schemas.openxmlformats.org/presentationml/2006/main">
  <p:tag name="NUM" val="27"/>
</p:tagLst>
</file>

<file path=ppt/tags/tag114.xml><?xml version="1.0" encoding="utf-8"?>
<p:tagLst xmlns:a="http://schemas.openxmlformats.org/drawingml/2006/main" xmlns:r="http://schemas.openxmlformats.org/officeDocument/2006/relationships" xmlns:p="http://schemas.openxmlformats.org/presentationml/2006/main">
  <p:tag name="NUM" val="28"/>
</p:tagLst>
</file>

<file path=ppt/tags/tag115.xml><?xml version="1.0" encoding="utf-8"?>
<p:tagLst xmlns:a="http://schemas.openxmlformats.org/drawingml/2006/main" xmlns:r="http://schemas.openxmlformats.org/officeDocument/2006/relationships" xmlns:p="http://schemas.openxmlformats.org/presentationml/2006/main">
  <p:tag name="NUM" val="29"/>
</p:tagLst>
</file>

<file path=ppt/tags/tag116.xml><?xml version="1.0" encoding="utf-8"?>
<p:tagLst xmlns:a="http://schemas.openxmlformats.org/drawingml/2006/main" xmlns:r="http://schemas.openxmlformats.org/officeDocument/2006/relationships" xmlns:p="http://schemas.openxmlformats.org/presentationml/2006/main">
  <p:tag name="NUM" val="30"/>
</p:tagLst>
</file>

<file path=ppt/tags/tag117.xml><?xml version="1.0" encoding="utf-8"?>
<p:tagLst xmlns:a="http://schemas.openxmlformats.org/drawingml/2006/main" xmlns:r="http://schemas.openxmlformats.org/officeDocument/2006/relationships" xmlns:p="http://schemas.openxmlformats.org/presentationml/2006/main">
  <p:tag name="NUM" val="31"/>
</p:tagLst>
</file>

<file path=ppt/tags/tag118.xml><?xml version="1.0" encoding="utf-8"?>
<p:tagLst xmlns:a="http://schemas.openxmlformats.org/drawingml/2006/main" xmlns:r="http://schemas.openxmlformats.org/officeDocument/2006/relationships" xmlns:p="http://schemas.openxmlformats.org/presentationml/2006/main">
  <p:tag name="NUM" val="32"/>
</p:tagLst>
</file>

<file path=ppt/tags/tag119.xml><?xml version="1.0" encoding="utf-8"?>
<p:tagLst xmlns:a="http://schemas.openxmlformats.org/drawingml/2006/main" xmlns:r="http://schemas.openxmlformats.org/officeDocument/2006/relationships" xmlns:p="http://schemas.openxmlformats.org/presentationml/2006/main">
  <p:tag name="NUM" val="33"/>
</p:tagLst>
</file>

<file path=ppt/tags/tag120.xml><?xml version="1.0" encoding="utf-8"?>
<p:tagLst xmlns:a="http://schemas.openxmlformats.org/drawingml/2006/main" xmlns:r="http://schemas.openxmlformats.org/officeDocument/2006/relationships" xmlns:p="http://schemas.openxmlformats.org/presentationml/2006/main">
  <p:tag name="NUM" val="34"/>
</p:tagLst>
</file>

<file path=ppt/tags/tag121.xml><?xml version="1.0" encoding="utf-8"?>
<p:tagLst xmlns:a="http://schemas.openxmlformats.org/drawingml/2006/main" xmlns:r="http://schemas.openxmlformats.org/officeDocument/2006/relationships" xmlns:p="http://schemas.openxmlformats.org/presentationml/2006/main">
  <p:tag name="NUM" val="35"/>
</p:tagLst>
</file>

<file path=ppt/tags/tag122.xml><?xml version="1.0" encoding="utf-8"?>
<p:tagLst xmlns:a="http://schemas.openxmlformats.org/drawingml/2006/main" xmlns:r="http://schemas.openxmlformats.org/officeDocument/2006/relationships" xmlns:p="http://schemas.openxmlformats.org/presentationml/2006/main">
  <p:tag name="NUM" val="36"/>
</p:tagLst>
</file>

<file path=ppt/tags/tag123.xml><?xml version="1.0" encoding="utf-8"?>
<p:tagLst xmlns:a="http://schemas.openxmlformats.org/drawingml/2006/main" xmlns:r="http://schemas.openxmlformats.org/officeDocument/2006/relationships" xmlns:p="http://schemas.openxmlformats.org/presentationml/2006/main">
  <p:tag name="NUM" val="37"/>
</p:tagLst>
</file>

<file path=ppt/tags/tag124.xml><?xml version="1.0" encoding="utf-8"?>
<p:tagLst xmlns:a="http://schemas.openxmlformats.org/drawingml/2006/main" xmlns:r="http://schemas.openxmlformats.org/officeDocument/2006/relationships" xmlns:p="http://schemas.openxmlformats.org/presentationml/2006/main">
  <p:tag name="NUM" val="38"/>
</p:tagLst>
</file>

<file path=ppt/tags/tag125.xml><?xml version="1.0" encoding="utf-8"?>
<p:tagLst xmlns:a="http://schemas.openxmlformats.org/drawingml/2006/main" xmlns:r="http://schemas.openxmlformats.org/officeDocument/2006/relationships" xmlns:p="http://schemas.openxmlformats.org/presentationml/2006/main">
  <p:tag name="NUM" val="39"/>
</p:tagLst>
</file>

<file path=ppt/tags/tag126.xml><?xml version="1.0" encoding="utf-8"?>
<p:tagLst xmlns:a="http://schemas.openxmlformats.org/drawingml/2006/main" xmlns:r="http://schemas.openxmlformats.org/officeDocument/2006/relationships" xmlns:p="http://schemas.openxmlformats.org/presentationml/2006/main">
  <p:tag name="NUM" val="40"/>
</p:tagLst>
</file>

<file path=ppt/tags/tag127.xml><?xml version="1.0" encoding="utf-8"?>
<p:tagLst xmlns:a="http://schemas.openxmlformats.org/drawingml/2006/main" xmlns:r="http://schemas.openxmlformats.org/officeDocument/2006/relationships" xmlns:p="http://schemas.openxmlformats.org/presentationml/2006/main">
  <p:tag name="NUM" val="41"/>
</p:tagLst>
</file>

<file path=ppt/tags/tag128.xml><?xml version="1.0" encoding="utf-8"?>
<p:tagLst xmlns:a="http://schemas.openxmlformats.org/drawingml/2006/main" xmlns:r="http://schemas.openxmlformats.org/officeDocument/2006/relationships" xmlns:p="http://schemas.openxmlformats.org/presentationml/2006/main">
  <p:tag name="NUM" val="42"/>
</p:tagLst>
</file>

<file path=ppt/tags/tag129.xml><?xml version="1.0" encoding="utf-8"?>
<p:tagLst xmlns:a="http://schemas.openxmlformats.org/drawingml/2006/main" xmlns:r="http://schemas.openxmlformats.org/officeDocument/2006/relationships" xmlns:p="http://schemas.openxmlformats.org/presentationml/2006/main">
  <p:tag name="NUM" val="43"/>
</p:tagLst>
</file>

<file path=ppt/tags/tag130.xml><?xml version="1.0" encoding="utf-8"?>
<p:tagLst xmlns:a="http://schemas.openxmlformats.org/drawingml/2006/main" xmlns:r="http://schemas.openxmlformats.org/officeDocument/2006/relationships" xmlns:p="http://schemas.openxmlformats.org/presentationml/2006/main">
  <p:tag name="NUM" val="44"/>
</p:tagLst>
</file>

<file path=ppt/tags/tag131.xml><?xml version="1.0" encoding="utf-8"?>
<p:tagLst xmlns:a="http://schemas.openxmlformats.org/drawingml/2006/main" xmlns:r="http://schemas.openxmlformats.org/officeDocument/2006/relationships" xmlns:p="http://schemas.openxmlformats.org/presentationml/2006/main">
  <p:tag name="NUM" val="45"/>
</p:tagLst>
</file>

<file path=ppt/tags/tag132.xml><?xml version="1.0" encoding="utf-8"?>
<p:tagLst xmlns:a="http://schemas.openxmlformats.org/drawingml/2006/main" xmlns:r="http://schemas.openxmlformats.org/officeDocument/2006/relationships" xmlns:p="http://schemas.openxmlformats.org/presentationml/2006/main">
  <p:tag name="NUM" val="46"/>
</p:tagLst>
</file>

<file path=ppt/tags/tag133.xml><?xml version="1.0" encoding="utf-8"?>
<p:tagLst xmlns:a="http://schemas.openxmlformats.org/drawingml/2006/main" xmlns:r="http://schemas.openxmlformats.org/officeDocument/2006/relationships" xmlns:p="http://schemas.openxmlformats.org/presentationml/2006/main">
  <p:tag name="NUM" val="47"/>
</p:tagLst>
</file>

<file path=ppt/tags/tag134.xml><?xml version="1.0" encoding="utf-8"?>
<p:tagLst xmlns:a="http://schemas.openxmlformats.org/drawingml/2006/main" xmlns:r="http://schemas.openxmlformats.org/officeDocument/2006/relationships" xmlns:p="http://schemas.openxmlformats.org/presentationml/2006/main">
  <p:tag name="NUM" val="48"/>
</p:tagLst>
</file>

<file path=ppt/tags/tag135.xml><?xml version="1.0" encoding="utf-8"?>
<p:tagLst xmlns:a="http://schemas.openxmlformats.org/drawingml/2006/main" xmlns:r="http://schemas.openxmlformats.org/officeDocument/2006/relationships" xmlns:p="http://schemas.openxmlformats.org/presentationml/2006/main">
  <p:tag name="NUM" val="49"/>
</p:tagLst>
</file>

<file path=ppt/tags/tag136.xml><?xml version="1.0" encoding="utf-8"?>
<p:tagLst xmlns:a="http://schemas.openxmlformats.org/drawingml/2006/main" xmlns:r="http://schemas.openxmlformats.org/officeDocument/2006/relationships" xmlns:p="http://schemas.openxmlformats.org/presentationml/2006/main">
  <p:tag name="NUM" val="50"/>
</p:tagLst>
</file>

<file path=ppt/tags/tag137.xml><?xml version="1.0" encoding="utf-8"?>
<p:tagLst xmlns:a="http://schemas.openxmlformats.org/drawingml/2006/main" xmlns:r="http://schemas.openxmlformats.org/officeDocument/2006/relationships" xmlns:p="http://schemas.openxmlformats.org/presentationml/2006/main">
  <p:tag name="NUM" val="51"/>
</p:tagLst>
</file>

<file path=ppt/tags/tag138.xml><?xml version="1.0" encoding="utf-8"?>
<p:tagLst xmlns:a="http://schemas.openxmlformats.org/drawingml/2006/main" xmlns:r="http://schemas.openxmlformats.org/officeDocument/2006/relationships" xmlns:p="http://schemas.openxmlformats.org/presentationml/2006/main">
  <p:tag name="NUM" val="52"/>
</p:tagLst>
</file>

<file path=ppt/tags/tag139.xml><?xml version="1.0" encoding="utf-8"?>
<p:tagLst xmlns:a="http://schemas.openxmlformats.org/drawingml/2006/main" xmlns:r="http://schemas.openxmlformats.org/officeDocument/2006/relationships" xmlns:p="http://schemas.openxmlformats.org/presentationml/2006/main">
  <p:tag name="NUM" val="53"/>
</p:tagLst>
</file>

<file path=ppt/tags/tag140.xml><?xml version="1.0" encoding="utf-8"?>
<p:tagLst xmlns:a="http://schemas.openxmlformats.org/drawingml/2006/main" xmlns:r="http://schemas.openxmlformats.org/officeDocument/2006/relationships" xmlns:p="http://schemas.openxmlformats.org/presentationml/2006/main">
  <p:tag name="NUM" val="54"/>
</p:tagLst>
</file>

<file path=ppt/tags/tag141.xml><?xml version="1.0" encoding="utf-8"?>
<p:tagLst xmlns:a="http://schemas.openxmlformats.org/drawingml/2006/main" xmlns:r="http://schemas.openxmlformats.org/officeDocument/2006/relationships" xmlns:p="http://schemas.openxmlformats.org/presentationml/2006/main">
  <p:tag name="NUM" val="55"/>
</p:tagLst>
</file>

<file path=ppt/tags/tag142.xml><?xml version="1.0" encoding="utf-8"?>
<p:tagLst xmlns:a="http://schemas.openxmlformats.org/drawingml/2006/main" xmlns:r="http://schemas.openxmlformats.org/officeDocument/2006/relationships" xmlns:p="http://schemas.openxmlformats.org/presentationml/2006/main">
  <p:tag name="NUM" val="56"/>
</p:tagLst>
</file>

<file path=ppt/tags/tag143.xml><?xml version="1.0" encoding="utf-8"?>
<p:tagLst xmlns:a="http://schemas.openxmlformats.org/drawingml/2006/main" xmlns:r="http://schemas.openxmlformats.org/officeDocument/2006/relationships" xmlns:p="http://schemas.openxmlformats.org/presentationml/2006/main">
  <p:tag name="NUM" val="57"/>
</p:tagLst>
</file>

<file path=ppt/tags/tag144.xml><?xml version="1.0" encoding="utf-8"?>
<p:tagLst xmlns:a="http://schemas.openxmlformats.org/drawingml/2006/main" xmlns:r="http://schemas.openxmlformats.org/officeDocument/2006/relationships" xmlns:p="http://schemas.openxmlformats.org/presentationml/2006/main">
  <p:tag name="NUM" val="58"/>
</p:tagLst>
</file>

<file path=ppt/tags/tag145.xml><?xml version="1.0" encoding="utf-8"?>
<p:tagLst xmlns:a="http://schemas.openxmlformats.org/drawingml/2006/main" xmlns:r="http://schemas.openxmlformats.org/officeDocument/2006/relationships" xmlns:p="http://schemas.openxmlformats.org/presentationml/2006/main">
  <p:tag name="NUM" val="59"/>
</p:tagLst>
</file>

<file path=ppt/tags/tag146.xml><?xml version="1.0" encoding="utf-8"?>
<p:tagLst xmlns:a="http://schemas.openxmlformats.org/drawingml/2006/main" xmlns:r="http://schemas.openxmlformats.org/officeDocument/2006/relationships" xmlns:p="http://schemas.openxmlformats.org/presentationml/2006/main">
  <p:tag name="NUM" val="60"/>
</p:tagLst>
</file>

<file path=ppt/tags/tag147.xml><?xml version="1.0" encoding="utf-8"?>
<p:tagLst xmlns:a="http://schemas.openxmlformats.org/drawingml/2006/main" xmlns:r="http://schemas.openxmlformats.org/officeDocument/2006/relationships" xmlns:p="http://schemas.openxmlformats.org/presentationml/2006/main">
  <p:tag name="NUM" val="61"/>
</p:tagLst>
</file>

<file path=ppt/tags/tag148.xml><?xml version="1.0" encoding="utf-8"?>
<p:tagLst xmlns:a="http://schemas.openxmlformats.org/drawingml/2006/main" xmlns:r="http://schemas.openxmlformats.org/officeDocument/2006/relationships" xmlns:p="http://schemas.openxmlformats.org/presentationml/2006/main">
  <p:tag name="NUM" val="62"/>
</p:tagLst>
</file>

<file path=ppt/tags/tag149.xml><?xml version="1.0" encoding="utf-8"?>
<p:tagLst xmlns:a="http://schemas.openxmlformats.org/drawingml/2006/main" xmlns:r="http://schemas.openxmlformats.org/officeDocument/2006/relationships" xmlns:p="http://schemas.openxmlformats.org/presentationml/2006/main">
  <p:tag name="NUM" val="63"/>
</p:tagLst>
</file>

<file path=ppt/theme/theme1.xml><?xml version="1.0" encoding="utf-8"?>
<a:theme xmlns:a="http://schemas.openxmlformats.org/drawingml/2006/main" name="Thème Offic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pt [Mode de compatibilité]" id="{77AED366-7A9A-4F94-9868-EA3F30A38749}" vid="{1B55BDAE-0BAC-4184-A9B7-5DAD7ECEDFE1}"/>
    </a:ext>
  </a:extLst>
</a:theme>
</file>

<file path=ppt/theme/theme2.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pt [Mode de compatibilité]" id="{77AED366-7A9A-4F94-9868-EA3F30A38749}" vid="{BA4F4D41-666C-4CD4-B14A-D877A328B0AE}"/>
    </a:ext>
  </a:extLst>
</a:theme>
</file>

<file path=ppt/theme/theme3.xml><?xml version="1.0" encoding="utf-8"?>
<a:theme xmlns:a="http://schemas.openxmlformats.org/drawingml/2006/main" name="2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pt [Mode de compatibilité]" id="{77AED366-7A9A-4F94-9868-EA3F30A38749}" vid="{297A3335-274B-4D1D-A811-57FA099A895C}"/>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1278</TotalTime>
  <Words>1031</Words>
  <Application>Microsoft Office PowerPoint</Application>
  <PresentationFormat>Affichage à l'écran (4:3)</PresentationFormat>
  <Paragraphs>237</Paragraphs>
  <Slides>37</Slides>
  <Notes>9</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37</vt:i4>
      </vt:variant>
    </vt:vector>
  </HeadingPairs>
  <TitlesOfParts>
    <vt:vector size="47" baseType="lpstr">
      <vt:lpstr>ＭＳ Ｐゴシック</vt:lpstr>
      <vt:lpstr>Arial</vt:lpstr>
      <vt:lpstr>Calibri</vt:lpstr>
      <vt:lpstr>Cambria Math</vt:lpstr>
      <vt:lpstr>Symbol</vt:lpstr>
      <vt:lpstr>Univers 55</vt:lpstr>
      <vt:lpstr>Wingdings</vt:lpstr>
      <vt:lpstr>Thème Office</vt:lpstr>
      <vt:lpstr>1_Thème Office</vt:lpstr>
      <vt:lpstr>2_Thème Office</vt:lpstr>
      <vt:lpstr>SVP fermer votre micro</vt:lpstr>
      <vt:lpstr>Formation - escouades COVID Centre de recherche CHU de Québec 2ème vague</vt:lpstr>
      <vt:lpstr>OBJECTIFS</vt:lpstr>
      <vt:lpstr>QUESTIONS</vt:lpstr>
      <vt:lpstr>SARS-CoV-2 </vt:lpstr>
      <vt:lpstr>Mesures établies pour les soins aux patients</vt:lpstr>
      <vt:lpstr>Mais pourquoi tant de transmission dans les milieux en éclosion?</vt:lpstr>
      <vt:lpstr>Introduction par un USAGER Courtoisie de Dre Lise-Andrée Galarneau CHRTR</vt:lpstr>
      <vt:lpstr>Introduction par un  TRAVAILLEUR Courtoisie de Dre Lise-Andrée Galarneau CHRTR </vt:lpstr>
      <vt:lpstr>Transmission à l’UNITÉ COVID malgré ÉPI Courtoisie de Dre Lise-Andrée Galarneau CHRTR</vt:lpstr>
      <vt:lpstr>Éclosions en cours </vt:lpstr>
      <vt:lpstr>Trois sources potentielles de contamination </vt:lpstr>
      <vt:lpstr>Trois sources potentielles de contamination </vt:lpstr>
      <vt:lpstr>Trois sources potentielles de contamination </vt:lpstr>
      <vt:lpstr>Trois sources potentielles de contamination </vt:lpstr>
      <vt:lpstr>Qu’attendons-nous de vous?</vt:lpstr>
      <vt:lpstr>Objectifs des escouades</vt:lpstr>
      <vt:lpstr>Exceptions Port du masque</vt:lpstr>
      <vt:lpstr>Stratégies</vt:lpstr>
      <vt:lpstr>Public cible</vt:lpstr>
      <vt:lpstr>Mesures de sécurité et d’hygiène à respecter</vt:lpstr>
      <vt:lpstr>Distanciation physique &gt; 2 mètres</vt:lpstr>
      <vt:lpstr>Salles de repos</vt:lpstr>
      <vt:lpstr>Distanciation physique (autres)</vt:lpstr>
      <vt:lpstr>Port du masque de procédure</vt:lpstr>
      <vt:lpstr>Hygiène des mains</vt:lpstr>
      <vt:lpstr>Tournées en paire</vt:lpstr>
      <vt:lpstr>Plan de communication</vt:lpstr>
      <vt:lpstr>Présentation PowerPoint</vt:lpstr>
      <vt:lpstr>Présentation PowerPoint</vt:lpstr>
      <vt:lpstr>Collecte de données: Formulaire</vt:lpstr>
      <vt:lpstr>Messages clés</vt:lpstr>
      <vt:lpstr>Composition des équipes</vt:lpstr>
      <vt:lpstr>Ressources humaines et Direction des services techniques</vt:lpstr>
      <vt:lpstr>Outils existants</vt:lpstr>
      <vt:lpstr>Suivi</vt:lpstr>
      <vt:lpstr>MERCI!!!</vt:lpstr>
    </vt:vector>
  </TitlesOfParts>
  <Company>CHU de Québec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Escouade Distanciation sociale</dc:title>
  <dc:creator>Annie Ruest</dc:creator>
  <cp:lastModifiedBy>Annie Ruest</cp:lastModifiedBy>
  <cp:revision>132</cp:revision>
  <dcterms:created xsi:type="dcterms:W3CDTF">2020-05-06T13:59:42Z</dcterms:created>
  <dcterms:modified xsi:type="dcterms:W3CDTF">2020-10-21T12:45:42Z</dcterms:modified>
</cp:coreProperties>
</file>