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66" r:id="rId2"/>
    <p:sldMasterId id="2147483946" r:id="rId3"/>
    <p:sldMasterId id="2147483951" r:id="rId4"/>
    <p:sldMasterId id="2147484011" r:id="rId5"/>
    <p:sldMasterId id="2147483954" r:id="rId6"/>
    <p:sldMasterId id="2147484004" r:id="rId7"/>
    <p:sldMasterId id="2147484006" r:id="rId8"/>
    <p:sldMasterId id="2147484009" r:id="rId9"/>
  </p:sldMasterIdLst>
  <p:notesMasterIdLst>
    <p:notesMasterId r:id="rId17"/>
  </p:notesMasterIdLst>
  <p:handoutMasterIdLst>
    <p:handoutMasterId r:id="rId18"/>
  </p:handoutMasterIdLst>
  <p:sldIdLst>
    <p:sldId id="289" r:id="rId10"/>
    <p:sldId id="335" r:id="rId11"/>
    <p:sldId id="336" r:id="rId12"/>
    <p:sldId id="337" r:id="rId13"/>
    <p:sldId id="340" r:id="rId14"/>
    <p:sldId id="338" r:id="rId15"/>
    <p:sldId id="339" r:id="rId16"/>
  </p:sldIdLst>
  <p:sldSz cx="9144000" cy="6858000" type="screen4x3"/>
  <p:notesSz cx="6858000" cy="9296400"/>
  <p:defaultTextStyle>
    <a:defPPr>
      <a:defRPr lang="fr-FR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5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AC46A"/>
    <a:srgbClr val="EDEDED"/>
    <a:srgbClr val="E4E5E5"/>
    <a:srgbClr val="6BBBA8"/>
    <a:srgbClr val="7B660E"/>
    <a:srgbClr val="4D9B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41" autoAdjust="0"/>
  </p:normalViewPr>
  <p:slideViewPr>
    <p:cSldViewPr snapToGrid="0" snapToObjects="1">
      <p:cViewPr varScale="1">
        <p:scale>
          <a:sx n="109" d="100"/>
          <a:sy n="109" d="100"/>
        </p:scale>
        <p:origin x="1674" y="96"/>
      </p:cViewPr>
      <p:guideLst>
        <p:guide orient="horz" pos="2160"/>
        <p:guide pos="568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-1842" y="-84"/>
      </p:cViewPr>
      <p:guideLst>
        <p:guide orient="horz" pos="2928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F700DA7-18C5-4651-AAD9-02829228B624}" type="datetime1">
              <a:rPr lang="fr-CA"/>
              <a:pPr>
                <a:defRPr/>
              </a:pPr>
              <a:t>2018-12-17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D2C0A45-793D-4A78-A251-0C241D8A14EC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94670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27784BDC-73CF-4662-813D-3704F178CA24}" type="datetime1">
              <a:rPr lang="fr-FR"/>
              <a:pPr>
                <a:defRPr/>
              </a:pPr>
              <a:t>17/12/2018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CA" noProof="0" smtClean="0"/>
              <a:t>Cliquez pour modifier les styles du texte du masque</a:t>
            </a:r>
          </a:p>
          <a:p>
            <a:pPr lvl="1"/>
            <a:r>
              <a:rPr lang="fr-CA" noProof="0" smtClean="0"/>
              <a:t>Deuxième niveau</a:t>
            </a:r>
          </a:p>
          <a:p>
            <a:pPr lvl="2"/>
            <a:r>
              <a:rPr lang="fr-CA" noProof="0" smtClean="0"/>
              <a:t>Troisième niveau</a:t>
            </a:r>
          </a:p>
          <a:p>
            <a:pPr lvl="3"/>
            <a:r>
              <a:rPr lang="fr-CA" noProof="0" smtClean="0"/>
              <a:t>Quatrième niveau</a:t>
            </a:r>
          </a:p>
          <a:p>
            <a:pPr lvl="4"/>
            <a:r>
              <a:rPr lang="fr-CA" noProof="0" smtClean="0"/>
              <a:t>Cinquième niveau</a:t>
            </a:r>
            <a:endParaRPr lang="fr-FR" noProof="0" smtClean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2B923CC-9DF7-4B04-A579-8E75496AA30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3969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B923CC-9DF7-4B04-A579-8E75496AA309}" type="slidenum">
              <a:rPr lang="fr-FR" altLang="fr-FR" smtClean="0"/>
              <a:pPr>
                <a:defRPr/>
              </a:pPr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9900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420" y="1270003"/>
            <a:ext cx="8647040" cy="1143000"/>
          </a:xfrm>
          <a:prstGeom prst="rect">
            <a:avLst/>
          </a:prstGeom>
        </p:spPr>
        <p:txBody>
          <a:bodyPr/>
          <a:lstStyle>
            <a:lvl1pPr algn="l">
              <a:defRPr sz="3200" b="1" cap="all">
                <a:solidFill>
                  <a:srgbClr val="1F497D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419" y="2142067"/>
            <a:ext cx="8647041" cy="3984096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 sz="3000"/>
            </a:lvl1pPr>
            <a:lvl2pPr>
              <a:buClr>
                <a:schemeClr val="tx2"/>
              </a:buClr>
              <a:buFont typeface="Arial"/>
              <a:buChar char="•"/>
              <a:defRPr/>
            </a:lvl2pPr>
            <a:lvl3pPr>
              <a:buClr>
                <a:srgbClr val="7B660E"/>
              </a:buClr>
              <a:buFont typeface="Arial"/>
              <a:buChar char="•"/>
              <a:defRPr/>
            </a:lvl3pPr>
            <a:lvl4pPr>
              <a:buClr>
                <a:srgbClr val="6BBBA8"/>
              </a:buClr>
              <a:buFont typeface="Arial"/>
              <a:buChar char="•"/>
              <a:defRPr/>
            </a:lvl4pPr>
            <a:lvl5pPr>
              <a:buClr>
                <a:srgbClr val="FF0000"/>
              </a:buClr>
              <a:buFont typeface="Arial"/>
              <a:buChar char="•"/>
              <a:defRPr/>
            </a:lvl5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805613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2A65C-2CB8-4165-81F7-4E5D58714CB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9834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1671" y="1270003"/>
            <a:ext cx="8673545" cy="804330"/>
          </a:xfrm>
          <a:prstGeom prst="rect">
            <a:avLst/>
          </a:prstGeom>
        </p:spPr>
        <p:txBody>
          <a:bodyPr/>
          <a:lstStyle>
            <a:lvl1pPr algn="l">
              <a:defRPr sz="3000" b="1" cap="all">
                <a:solidFill>
                  <a:srgbClr val="1F497D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074333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 sz="2800"/>
            </a:lvl1pPr>
            <a:lvl2pPr>
              <a:buClr>
                <a:schemeClr val="tx2"/>
              </a:buClr>
              <a:buFont typeface="Arial"/>
              <a:buChar char="•"/>
              <a:defRPr sz="2400"/>
            </a:lvl2pPr>
            <a:lvl3pPr>
              <a:buClr>
                <a:srgbClr val="7B660E"/>
              </a:buClr>
              <a:buFont typeface="Arial"/>
              <a:buChar char="•"/>
              <a:defRPr sz="2000"/>
            </a:lvl3pPr>
            <a:lvl4pPr>
              <a:buFont typeface="Arial"/>
              <a:buChar char="•"/>
              <a:defRPr sz="1800"/>
            </a:lvl4pPr>
            <a:lvl5pPr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074333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 sz="2800"/>
            </a:lvl1pPr>
            <a:lvl2pPr>
              <a:buClr>
                <a:schemeClr val="tx2"/>
              </a:buClr>
              <a:buFont typeface="Arial"/>
              <a:buChar char="•"/>
              <a:defRPr sz="2400"/>
            </a:lvl2pPr>
            <a:lvl3pPr>
              <a:buClr>
                <a:srgbClr val="7B660E"/>
              </a:buClr>
              <a:buFont typeface="Arial"/>
              <a:buChar char="•"/>
              <a:defRPr sz="2000"/>
            </a:lvl3pPr>
            <a:lvl4pPr>
              <a:buFont typeface="Arial"/>
              <a:buChar char="•"/>
              <a:defRPr sz="1800"/>
            </a:lvl4pPr>
            <a:lvl5pPr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3382-D89E-4C17-A699-61E2A195CC4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00464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7847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 cap="all">
                <a:solidFill>
                  <a:srgbClr val="1F497D"/>
                </a:solidFill>
              </a:defRPr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984905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9BA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770187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984905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9BA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770187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184DA-1B80-46B2-8C5E-C352AC1248C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1095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303867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30386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65917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00A84-3CB1-4026-8E05-E0990E00AE1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488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54864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12985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60531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CE2E5-E596-4589-BD18-77325315E84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1771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70003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 cap="all">
                <a:solidFill>
                  <a:srgbClr val="1F497D"/>
                </a:solidFill>
              </a:defRPr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142067"/>
            <a:ext cx="8229600" cy="3984096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/>
            </a:lvl1pPr>
            <a:lvl2pPr>
              <a:buClr>
                <a:schemeClr val="tx2"/>
              </a:buClr>
              <a:buFont typeface="Arial"/>
              <a:buChar char="•"/>
              <a:defRPr/>
            </a:lvl2pPr>
            <a:lvl3pPr>
              <a:buClr>
                <a:srgbClr val="7B660E"/>
              </a:buClr>
              <a:buFont typeface="Arial"/>
              <a:buChar char="•"/>
              <a:defRPr/>
            </a:lvl3pPr>
            <a:lvl4pPr>
              <a:buClr>
                <a:srgbClr val="6BBBA8"/>
              </a:buClr>
              <a:buFont typeface="Arial"/>
              <a:buChar char="•"/>
              <a:defRPr/>
            </a:lvl4pPr>
            <a:lvl5pPr>
              <a:buClr>
                <a:srgbClr val="FF0000"/>
              </a:buClr>
              <a:buFont typeface="Arial"/>
              <a:buChar char="•"/>
              <a:defRPr/>
            </a:lvl5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32580-A00E-4896-B798-D4867CC6D9F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0969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70003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 cap="all">
                <a:solidFill>
                  <a:srgbClr val="1F497D"/>
                </a:solidFill>
              </a:defRPr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074333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 sz="2800"/>
            </a:lvl1pPr>
            <a:lvl2pPr>
              <a:buClr>
                <a:schemeClr val="tx2"/>
              </a:buClr>
              <a:buFont typeface="Arial"/>
              <a:buChar char="•"/>
              <a:defRPr sz="2400"/>
            </a:lvl2pPr>
            <a:lvl3pPr>
              <a:buClr>
                <a:srgbClr val="7B660E"/>
              </a:buClr>
              <a:buFont typeface="Arial"/>
              <a:buChar char="•"/>
              <a:defRPr sz="2000"/>
            </a:lvl3pPr>
            <a:lvl4pPr>
              <a:buFont typeface="Arial"/>
              <a:buChar char="•"/>
              <a:defRPr sz="1800"/>
            </a:lvl4pPr>
            <a:lvl5pPr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074333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4D9BA2"/>
              </a:buClr>
              <a:buFont typeface="Arial"/>
              <a:buChar char="•"/>
              <a:defRPr sz="2800"/>
            </a:lvl1pPr>
            <a:lvl2pPr>
              <a:buClr>
                <a:schemeClr val="tx2"/>
              </a:buClr>
              <a:buFont typeface="Arial"/>
              <a:buChar char="•"/>
              <a:defRPr sz="2400"/>
            </a:lvl2pPr>
            <a:lvl3pPr>
              <a:buClr>
                <a:srgbClr val="7B660E"/>
              </a:buClr>
              <a:buFont typeface="Arial"/>
              <a:buChar char="•"/>
              <a:defRPr sz="2000"/>
            </a:lvl3pPr>
            <a:lvl4pPr>
              <a:buFont typeface="Arial"/>
              <a:buChar char="•"/>
              <a:defRPr sz="1800"/>
            </a:lvl4pPr>
            <a:lvl5pPr>
              <a:buFont typeface="Arial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24579-717D-41C4-BA84-1F520830F48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10869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7847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200" b="1" cap="all">
                <a:solidFill>
                  <a:srgbClr val="1F497D"/>
                </a:solidFill>
              </a:defRPr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984905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9BA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770187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984905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9BA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770187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5B140-8B74-4B25-84E0-80D877C0FD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60855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303867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303867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65917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DB731-58CD-4690-AE46-4A3D4B0BC7C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961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54864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12985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60531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49D01-DDE2-46B7-9701-D16E00E7CB1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94061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rial"/>
                <a:cs typeface="Arial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001000" y="6356350"/>
            <a:ext cx="1143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defRPr>
            </a:lvl1pPr>
          </a:lstStyle>
          <a:p>
            <a:pPr>
              <a:defRPr/>
            </a:pPr>
            <a:fld id="{ED32CE3A-4759-437A-BC1E-3FC2F0300C55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26900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0A9348B-2AEC-463D-8DAC-E8B5BFDF81F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04058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98704"/>
            <a:ext cx="8458200" cy="662609"/>
          </a:xfrm>
          <a:prstGeom prst="rect">
            <a:avLst/>
          </a:prstGeom>
        </p:spPr>
        <p:txBody>
          <a:bodyPr/>
          <a:lstStyle>
            <a:lvl1pPr>
              <a:defRPr sz="3200" b="1" baseline="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415212"/>
            <a:ext cx="8458200" cy="34290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CA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 sz="1400" baseline="0">
                <a:latin typeface="Arial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 sz="1400" baseline="0">
                <a:latin typeface="Arial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99250" y="62896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253C2FF-E431-4BF2-AAB1-E766D9A3603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79122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 cap="all">
                <a:solidFill>
                  <a:srgbClr val="FFFFFF"/>
                </a:solidFill>
                <a:effectLst>
                  <a:outerShdw blurRad="50800" dist="38100" dir="2700000">
                    <a:schemeClr val="tx2"/>
                  </a:outerShdw>
                </a:effectLst>
              </a:defRPr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8F49A7A-4FB2-4CDD-8F72-9B5BBDA9653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42489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252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27125"/>
            <a:ext cx="8229600" cy="997068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52687"/>
            <a:ext cx="8229600" cy="3948113"/>
          </a:xfrm>
        </p:spPr>
        <p:txBody>
          <a:bodyPr/>
          <a:lstStyle>
            <a:lvl1pPr>
              <a:defRPr b="0" i="0">
                <a:latin typeface="Arial"/>
                <a:cs typeface="Arial"/>
              </a:defRPr>
            </a:lvl1pPr>
            <a:lvl2pPr>
              <a:defRPr b="0" i="0">
                <a:latin typeface="Arial"/>
                <a:cs typeface="Arial"/>
              </a:defRPr>
            </a:lvl2pPr>
            <a:lvl3pPr>
              <a:defRPr b="0" i="0">
                <a:latin typeface="Arial"/>
                <a:cs typeface="Arial"/>
              </a:defRPr>
            </a:lvl3pPr>
            <a:lvl4pPr>
              <a:defRPr b="0" i="0">
                <a:latin typeface="Arial"/>
                <a:cs typeface="Arial"/>
              </a:defRPr>
            </a:lvl4pPr>
            <a:lvl5pPr>
              <a:defRPr b="0" i="0">
                <a:latin typeface="Arial"/>
                <a:cs typeface="Arial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7BE7C-3142-4758-B273-615E740FD269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23342-7566-4A4B-90EE-393BB6D545A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3274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ln>
            <a:noFill/>
          </a:ln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4038600" cy="384175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514601"/>
            <a:ext cx="4038600" cy="384175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A7498-5AC3-4862-B1C3-940285F2276B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DE22D-7137-4F18-83A8-7896FB111E8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07292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6138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FEFD4-6EC5-4B28-97DB-9A9D4A46FE83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D0D6E-CAED-4336-BEAF-18BC48B9A1D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7184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rial"/>
                <a:cs typeface="Arial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001000" y="6356350"/>
            <a:ext cx="1143000" cy="365125"/>
          </a:xfrm>
        </p:spPr>
        <p:txBody>
          <a:bodyPr anchor="t"/>
          <a:lstStyle>
            <a:lvl1pPr>
              <a:defRPr sz="120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defRPr>
            </a:lvl1pPr>
          </a:lstStyle>
          <a:p>
            <a:pPr>
              <a:defRPr/>
            </a:pPr>
            <a:fld id="{B9148760-45C4-4933-8CF3-AE5EBFF29B5E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12394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4D27B-4AC3-46EF-B558-DC0B41BD4A0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603256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 cap="all">
                <a:solidFill>
                  <a:srgbClr val="FFFFFF"/>
                </a:solidFill>
                <a:effectLst>
                  <a:outerShdw blurRad="50800" dist="38100" dir="2700000">
                    <a:schemeClr val="tx2"/>
                  </a:outerShdw>
                </a:effectLst>
              </a:defRPr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E2171-BE62-4F27-8DE6-30BA18CE1F0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166701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rial"/>
                <a:cs typeface="Arial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001000" y="6356350"/>
            <a:ext cx="1143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defRPr>
            </a:lvl1pPr>
          </a:lstStyle>
          <a:p>
            <a:pPr>
              <a:defRPr/>
            </a:pPr>
            <a:fld id="{846A7729-4254-4104-A64C-131B29E1F2C4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269496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27125"/>
            <a:ext cx="8229600" cy="997068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52687"/>
            <a:ext cx="8229600" cy="3948113"/>
          </a:xfrm>
        </p:spPr>
        <p:txBody>
          <a:bodyPr/>
          <a:lstStyle>
            <a:lvl1pPr>
              <a:defRPr b="0" i="0">
                <a:latin typeface="Arial"/>
                <a:cs typeface="Arial"/>
              </a:defRPr>
            </a:lvl1pPr>
            <a:lvl2pPr>
              <a:defRPr b="0" i="0">
                <a:latin typeface="Arial"/>
                <a:cs typeface="Arial"/>
              </a:defRPr>
            </a:lvl2pPr>
            <a:lvl3pPr>
              <a:defRPr b="0" i="0">
                <a:latin typeface="Arial"/>
                <a:cs typeface="Arial"/>
              </a:defRPr>
            </a:lvl3pPr>
            <a:lvl4pPr>
              <a:defRPr b="0" i="0">
                <a:latin typeface="Arial"/>
                <a:cs typeface="Arial"/>
              </a:defRPr>
            </a:lvl4pPr>
            <a:lvl5pPr>
              <a:defRPr b="0" i="0">
                <a:latin typeface="Arial"/>
                <a:cs typeface="Arial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7ABBE-492B-4EDC-8EB1-6146A9FD722C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30840-6AF8-43F0-841C-242177937AB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710176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ln>
            <a:noFill/>
          </a:ln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514601"/>
            <a:ext cx="4038600" cy="384175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514601"/>
            <a:ext cx="4038600" cy="384175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34EE7-8E7C-441E-B919-149AD66C5F46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71EA-1AA0-406C-9363-71ECA36A626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279118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EE3F8-C572-463E-840F-977A58900EB2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41BEA-D295-4BF8-A50B-0FFB72AA81A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60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.jpe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3" descr="Sans titre-2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-80963"/>
            <a:ext cx="935355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1F497D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612DF67-5334-49AF-A1A6-72CA08EB3E0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00" r:id="rId2"/>
    <p:sldLayoutId id="2147484301" r:id="rId3"/>
    <p:sldLayoutId id="2147484302" r:id="rId4"/>
    <p:sldLayoutId id="2147484303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3" descr="Sans titre-3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-80963"/>
            <a:ext cx="935355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1F497D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63BC495-5614-4A26-AEE5-D7D0AB8CC8F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4" r:id="rId1"/>
    <p:sldLayoutId id="2147484305" r:id="rId2"/>
    <p:sldLayoutId id="2147484306" r:id="rId3"/>
    <p:sldLayoutId id="2147484307" r:id="rId4"/>
    <p:sldLayoutId id="2147484308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 2" descr="Fonds diapos-0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Image 3" descr="Sans titre-1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-80963"/>
            <a:ext cx="9353550" cy="701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  <p:sldLayoutId id="2147484317" r:id="rId2"/>
    <p:sldLayoutId id="2147484318" r:id="rId3"/>
    <p:sldLayoutId id="2147484319" r:id="rId4"/>
    <p:sldLayoutId id="2147484309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7" descr="Fonds diapos-0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1117600"/>
            <a:ext cx="8229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smtClean="0"/>
              <a:t>Cliquez et modifiez le titre</a:t>
            </a:r>
            <a:endParaRPr lang="fr-FR" altLang="fr-FR" smtClean="0"/>
          </a:p>
        </p:txBody>
      </p:sp>
      <p:sp>
        <p:nvSpPr>
          <p:cNvPr id="410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332038"/>
            <a:ext cx="8229600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smtClean="0"/>
              <a:t>Cliquez pour modifier les styles du texte du masque</a:t>
            </a:r>
          </a:p>
          <a:p>
            <a:pPr lvl="1"/>
            <a:r>
              <a:rPr lang="fr-CA" altLang="fr-FR" smtClean="0"/>
              <a:t>Deuxième niveau</a:t>
            </a:r>
          </a:p>
          <a:p>
            <a:pPr lvl="2"/>
            <a:r>
              <a:rPr lang="fr-CA" altLang="fr-FR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9B7036F-EB54-47DF-8950-450DB5041D9E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0313EEF-B9C5-46FE-84CD-410E50073B6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0" r:id="rId1"/>
    <p:sldLayoutId id="2147484320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Arial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 7" descr="Fonds diapos-0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676400" y="274638"/>
            <a:ext cx="701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smtClean="0"/>
              <a:t>Cliquez et modifiez le titre</a:t>
            </a:r>
            <a:endParaRPr lang="fr-FR" altLang="fr-FR" smtClean="0"/>
          </a:p>
        </p:txBody>
      </p:sp>
      <p:sp>
        <p:nvSpPr>
          <p:cNvPr id="512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676400" y="1600200"/>
            <a:ext cx="7010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smtClean="0"/>
              <a:t>Cliquez pour modifier les styles du texte du masque</a:t>
            </a:r>
          </a:p>
          <a:p>
            <a:pPr lvl="1"/>
            <a:r>
              <a:rPr lang="fr-CA" altLang="fr-FR" smtClean="0"/>
              <a:t>Deuxième niveau</a:t>
            </a:r>
          </a:p>
          <a:p>
            <a:pPr lvl="2"/>
            <a:r>
              <a:rPr lang="fr-CA" altLang="fr-FR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38B1CBE-4F90-44AA-9AC8-51B0962A44A4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16888E4-A55B-4154-AE15-646CF9AE5C6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22" r:id="rId2"/>
    <p:sldLayoutId id="2147484323" r:id="rId3"/>
    <p:sldLayoutId id="2147484324" r:id="rId4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Arial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2" descr="Fonds diapos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 7" descr="Fonds diapos-0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1117600"/>
            <a:ext cx="8229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smtClean="0"/>
              <a:t>Cliquez et modifiez le titre</a:t>
            </a:r>
            <a:endParaRPr lang="fr-FR" altLang="fr-FR" smtClean="0"/>
          </a:p>
        </p:txBody>
      </p:sp>
      <p:sp>
        <p:nvSpPr>
          <p:cNvPr id="717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2332038"/>
            <a:ext cx="8229600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smtClean="0"/>
              <a:t>Cliquez pour modifier les styles du texte du masque</a:t>
            </a:r>
          </a:p>
          <a:p>
            <a:pPr lvl="1"/>
            <a:r>
              <a:rPr lang="fr-CA" altLang="fr-FR" smtClean="0"/>
              <a:t>Deuxième niveau</a:t>
            </a:r>
          </a:p>
          <a:p>
            <a:pPr lvl="2"/>
            <a:r>
              <a:rPr lang="fr-CA" altLang="fr-FR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11BE1F1-F980-4598-A698-B0FCFFBDC975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B431B7B-C92C-4A7B-957F-8549D3978E1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3" r:id="rId1"/>
    <p:sldLayoutId id="2147484326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Univers 55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Arial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 7" descr="Fonds diapos-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676400" y="274638"/>
            <a:ext cx="701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smtClean="0"/>
              <a:t>Cliquez et modifiez le titre</a:t>
            </a:r>
            <a:endParaRPr lang="fr-FR" altLang="fr-FR" smtClean="0"/>
          </a:p>
        </p:txBody>
      </p:sp>
      <p:sp>
        <p:nvSpPr>
          <p:cNvPr id="819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676400" y="1600200"/>
            <a:ext cx="7010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smtClean="0"/>
              <a:t>Cliquez pour modifier les styles du texte du masque</a:t>
            </a:r>
          </a:p>
          <a:p>
            <a:pPr lvl="1"/>
            <a:r>
              <a:rPr lang="fr-CA" altLang="fr-FR" smtClean="0"/>
              <a:t>Deuxième niveau</a:t>
            </a:r>
          </a:p>
          <a:p>
            <a:pPr lvl="2"/>
            <a:r>
              <a:rPr lang="fr-CA" altLang="fr-FR" smtClean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AF9836D-9EAE-4576-92E6-16F6774E709A}" type="datetime1">
              <a:rPr lang="fr-FR" altLang="fr-FR"/>
              <a:pPr>
                <a:defRPr/>
              </a:pPr>
              <a:t>17/12/2018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C41C0B5-80F9-4457-8769-61B8ACD1D62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Arial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>
          <a:xfrm>
            <a:off x="228600" y="1360488"/>
            <a:ext cx="8686800" cy="804862"/>
          </a:xfrm>
        </p:spPr>
        <p:txBody>
          <a:bodyPr anchor="t"/>
          <a:lstStyle/>
          <a:p>
            <a:pPr eaLnBrk="1" hangingPunct="1"/>
            <a:r>
              <a:rPr lang="en-CA" altLang="fr-FR" sz="3200" b="1" smtClean="0">
                <a:solidFill>
                  <a:srgbClr val="1F49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AGORA</a:t>
            </a:r>
            <a:endParaRPr lang="fr-CA" altLang="fr-FR" sz="3200" b="1" smtClean="0">
              <a:solidFill>
                <a:srgbClr val="1F497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3555" name="Titre 1"/>
          <p:cNvSpPr txBox="1">
            <a:spLocks/>
          </p:cNvSpPr>
          <p:nvPr/>
        </p:nvSpPr>
        <p:spPr bwMode="auto">
          <a:xfrm>
            <a:off x="123825" y="2470150"/>
            <a:ext cx="86868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F7F7F"/>
              </a:buClr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fr-FR" sz="2400" b="1" dirty="0" smtClean="0">
                <a:cs typeface="Arial" panose="020B0604020202020204" pitchFamily="34" charset="0"/>
              </a:rPr>
              <a:t>Capsule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fr-FR" sz="2400" b="1" dirty="0" smtClean="0">
                <a:cs typeface="Arial" panose="020B0604020202020204" pitchFamily="34" charset="0"/>
              </a:rPr>
              <a:t>La </a:t>
            </a:r>
            <a:r>
              <a:rPr lang="en-CA" altLang="fr-FR" sz="2400" b="1" dirty="0" err="1" smtClean="0">
                <a:cs typeface="Arial" panose="020B0604020202020204" pitchFamily="34" charset="0"/>
              </a:rPr>
              <a:t>répartition</a:t>
            </a:r>
            <a:r>
              <a:rPr lang="en-CA" altLang="fr-FR" sz="2400" b="1" dirty="0" smtClean="0">
                <a:cs typeface="Arial" panose="020B0604020202020204" pitchFamily="34" charset="0"/>
              </a:rPr>
              <a:t> </a:t>
            </a:r>
            <a:r>
              <a:rPr lang="en-CA" altLang="fr-FR" sz="2400" b="1" dirty="0" err="1" smtClean="0">
                <a:cs typeface="Arial" panose="020B0604020202020204" pitchFamily="34" charset="0"/>
              </a:rPr>
              <a:t>automatique</a:t>
            </a:r>
            <a:endParaRPr lang="en-CA" altLang="fr-FR" sz="24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Répartition automatique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199" y="2514600"/>
            <a:ext cx="8348597" cy="38417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fr-CA" dirty="0" smtClean="0"/>
              <a:t>La répartition automatique permet d’installer de façon automatique l’imputation du salaire d’un employé sur un ou plusieurs budgets selon une proportion définie.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dirty="0" smtClean="0"/>
              <a:t>Quand une répartition automatique est installée, l’employé ne doit pas coder son temps.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dirty="0" smtClean="0"/>
              <a:t>Si l’employé ne code pas de budget, le salaire sera imputé sur le code principal.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1488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47" y="4519714"/>
            <a:ext cx="7883378" cy="61131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869897" y="5439524"/>
            <a:ext cx="6625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L’employé </a:t>
            </a:r>
            <a:r>
              <a:rPr lang="fr-CA" dirty="0" smtClean="0">
                <a:solidFill>
                  <a:srgbClr val="FF0000"/>
                </a:solidFill>
              </a:rPr>
              <a:t>ne</a:t>
            </a:r>
            <a:r>
              <a:rPr lang="fr-CA" dirty="0" smtClean="0"/>
              <a:t> doit </a:t>
            </a:r>
            <a:r>
              <a:rPr lang="fr-CA" dirty="0" smtClean="0">
                <a:solidFill>
                  <a:srgbClr val="FF0000"/>
                </a:solidFill>
              </a:rPr>
              <a:t>pas</a:t>
            </a:r>
            <a:r>
              <a:rPr lang="fr-CA" dirty="0" smtClean="0"/>
              <a:t> coder de budget sur sa feuille de temps. </a:t>
            </a:r>
            <a:endParaRPr lang="fr-CA" dirty="0"/>
          </a:p>
        </p:txBody>
      </p:sp>
      <p:cxnSp>
        <p:nvCxnSpPr>
          <p:cNvPr id="10" name="Connecteur en angle 9"/>
          <p:cNvCxnSpPr/>
          <p:nvPr/>
        </p:nvCxnSpPr>
        <p:spPr>
          <a:xfrm>
            <a:off x="890057" y="4892859"/>
            <a:ext cx="924676" cy="731331"/>
          </a:xfrm>
          <a:prstGeom prst="bentConnector3">
            <a:avLst>
              <a:gd name="adj1" fmla="val 123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457200" y="1335958"/>
            <a:ext cx="8229600" cy="1143000"/>
          </a:xfrm>
        </p:spPr>
        <p:txBody>
          <a:bodyPr/>
          <a:lstStyle/>
          <a:p>
            <a:r>
              <a:rPr lang="fr-CA" altLang="fr-F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Répartition automatique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63" y="2712218"/>
            <a:ext cx="7605123" cy="478468"/>
          </a:xfrm>
          <a:prstGeom prst="rect">
            <a:avLst/>
          </a:prstGeom>
        </p:spPr>
      </p:pic>
      <p:cxnSp>
        <p:nvCxnSpPr>
          <p:cNvPr id="11" name="Connecteur en angle 10"/>
          <p:cNvCxnSpPr/>
          <p:nvPr/>
        </p:nvCxnSpPr>
        <p:spPr>
          <a:xfrm>
            <a:off x="902574" y="3205382"/>
            <a:ext cx="924676" cy="731331"/>
          </a:xfrm>
          <a:prstGeom prst="bentConnector3">
            <a:avLst>
              <a:gd name="adj1" fmla="val 123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1925061" y="3693814"/>
            <a:ext cx="6625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L’employé doit coder les budgets sur sa feuille de temps. </a:t>
            </a:r>
            <a:endParaRPr lang="fr-CA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355" y="4702505"/>
            <a:ext cx="186603" cy="18000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8138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Quand faire coder l’employé?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514600"/>
            <a:ext cx="8042275" cy="3276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1800" b="1" dirty="0" smtClean="0"/>
              <a:t>Lorsque </a:t>
            </a:r>
            <a:r>
              <a:rPr lang="fr-CA" sz="1800" b="1" dirty="0"/>
              <a:t>l’employé est amené à travailler sur plusieurs projets différents de façon irrégulière, sans qu’il soit possible d’identifier un nombre d’heures fixes par semaine</a:t>
            </a:r>
            <a:r>
              <a:rPr lang="fr-CA" sz="1800" b="1" dirty="0" smtClean="0"/>
              <a:t>. </a:t>
            </a:r>
            <a:r>
              <a:rPr lang="fr-CA" sz="1800" dirty="0" smtClean="0"/>
              <a:t>Il s’agit d’une situation commune en recherche clinique, où il n’est pas possible de prévoir d’avance sur quels projets vont travailler les infirmières, en fonction des recrutements des participants.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1800" b="1" dirty="0"/>
              <a:t>Lorsque la situation du chercheur est susceptible de changer régulièrement</a:t>
            </a:r>
            <a:r>
              <a:rPr lang="fr-CA" sz="1800" b="1" dirty="0" smtClean="0"/>
              <a:t>. </a:t>
            </a:r>
            <a:r>
              <a:rPr lang="fr-CA" sz="1800" dirty="0" smtClean="0"/>
              <a:t>Dans le cas de chercheurs qui ont plusieurs projets qui ouvrent et/ou </a:t>
            </a:r>
            <a:r>
              <a:rPr lang="fr-CA" sz="1800" smtClean="0"/>
              <a:t>ferment les </a:t>
            </a:r>
            <a:r>
              <a:rPr lang="fr-CA" sz="1800" dirty="0" smtClean="0"/>
              <a:t>uns après les autres, ou qui ont des changements réguliers dans leurs dépenses ou équipes de recherche, il est préférable, pour donner plus </a:t>
            </a:r>
            <a:r>
              <a:rPr lang="fr-CA" sz="1800" smtClean="0"/>
              <a:t>de flexibilité, </a:t>
            </a:r>
            <a:r>
              <a:rPr lang="fr-CA" sz="1800" dirty="0" smtClean="0"/>
              <a:t>de faire coder les employés. </a:t>
            </a:r>
            <a:endParaRPr lang="fr-CA" sz="1800" b="1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fr-CA" sz="2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fr-CA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4067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Trouver l’information sur la répartition automatique dans la DP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8103"/>
              </p:ext>
            </p:extLst>
          </p:nvPr>
        </p:nvGraphicFramePr>
        <p:xfrm>
          <a:off x="554428" y="2629694"/>
          <a:ext cx="7736205" cy="342900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155190"/>
                <a:gridCol w="1980565"/>
                <a:gridCol w="1170305"/>
                <a:gridCol w="2430145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 dirty="0">
                          <a:effectLst/>
                        </a:rPr>
                        <a:t>Document</a:t>
                      </a:r>
                      <a:endParaRPr lang="fr-CA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Information sur le document pour répartition automatique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L’employé code les budgets?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 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 b="0">
                          <a:effectLst/>
                        </a:rPr>
                        <a:t>Demande de Personnel </a:t>
                      </a:r>
                      <a:endParaRPr lang="fr-CA" sz="1200" b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900" b="0">
                          <a:effectLst/>
                        </a:rPr>
                        <a:t>(Pages 1 et 2 quand DP initiale ou pages 2 et 3 quand amendement ou renouvellement)</a:t>
                      </a:r>
                      <a:endParaRPr lang="fr-CA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Aucune information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Oui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 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 b="0">
                          <a:effectLst/>
                        </a:rPr>
                        <a:t>Demande de Personnel</a:t>
                      </a:r>
                      <a:endParaRPr lang="fr-CA" sz="1200" b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900" b="0">
                          <a:effectLst/>
                        </a:rPr>
                        <a:t>(Pages 1 et 2 quand DP initiale ou pages 2 et 3 quand amendement ou renouvellement)</a:t>
                      </a:r>
                      <a:endParaRPr lang="fr-CA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Répartition automatique installée, aucune heure ne devra être codée sur le relevé de présence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Non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 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 b="0">
                          <a:effectLst/>
                        </a:rPr>
                        <a:t>Sommaire des changement</a:t>
                      </a:r>
                      <a:endParaRPr lang="fr-CA" sz="1200" b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900" b="0">
                          <a:effectLst/>
                        </a:rPr>
                        <a:t>(Page 1 quand amendement ou renouvellement)</a:t>
                      </a:r>
                      <a:endParaRPr lang="fr-CA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Aucune information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? 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La situation reste la même que la situation précédente. Pour connaitre la situation, se référer à la DP.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 b="0">
                          <a:effectLst/>
                        </a:rPr>
                        <a:t>Sommaire des changement</a:t>
                      </a:r>
                      <a:endParaRPr lang="fr-CA" sz="1200" b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900" b="0">
                          <a:effectLst/>
                        </a:rPr>
                        <a:t>(Page 1 quand amendement ou renouvellement)</a:t>
                      </a:r>
                      <a:endParaRPr lang="fr-CA" sz="12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Ajouter la répartition automatique, aucune heure ne devra dorénavant être codée sur le relevé de présence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Non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 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 b="0" dirty="0">
                          <a:effectLst/>
                        </a:rPr>
                        <a:t>Sommaire des changement</a:t>
                      </a:r>
                      <a:endParaRPr lang="fr-CA" sz="1200" b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900" b="0" dirty="0">
                          <a:effectLst/>
                        </a:rPr>
                        <a:t>(Page 1 quand amendement ou renouvellement)</a:t>
                      </a:r>
                      <a:endParaRPr lang="fr-CA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Retirer la répartition automatique, les heures devront dorénavant être codées sur le relevé de présence. 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>
                          <a:effectLst/>
                        </a:rPr>
                        <a:t>Oui</a:t>
                      </a:r>
                      <a:endParaRPr lang="fr-CA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A" sz="1100" dirty="0">
                          <a:effectLst/>
                        </a:rPr>
                        <a:t> </a:t>
                      </a:r>
                      <a:endParaRPr lang="fr-CA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23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Amendement et renouvellement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514600"/>
            <a:ext cx="8042275" cy="3276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2000" dirty="0" smtClean="0"/>
              <a:t>S’il y a un changement dans l’application de la répartition automatique, cela apparaitra sur le sommaire de changement de l’amendement ou du renouvellement.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2000" dirty="0" smtClean="0"/>
              <a:t>La date de changement sera: 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fr-CA" sz="1600" dirty="0"/>
              <a:t>L</a:t>
            </a:r>
            <a:r>
              <a:rPr lang="fr-CA" sz="1600" dirty="0" smtClean="0"/>
              <a:t>a date effective dans le cas d’un amendement;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fr-CA" sz="1600" dirty="0" smtClean="0"/>
              <a:t>La date de début du renouvellement dans le cas d’un renouvellement.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2000" dirty="0" smtClean="0"/>
              <a:t>Qu’il y ait un changement ou pas, la situation sur la distribution automatique est toujours disponible sur la seconde page du document.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2000" dirty="0" smtClean="0"/>
              <a:t>Il n’est pas nécessaire d’inscrire une note indiquant que l’employé code son temps. Le fait que la mention de répartition automatique n’apparaisse pas est suffisant. </a:t>
            </a:r>
            <a:endParaRPr lang="fr-CA" sz="28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0117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re 1"/>
          <p:cNvSpPr>
            <a:spLocks noGrp="1"/>
          </p:cNvSpPr>
          <p:nvPr>
            <p:ph type="title"/>
          </p:nvPr>
        </p:nvSpPr>
        <p:spPr>
          <a:xfrm>
            <a:off x="457200" y="1193800"/>
            <a:ext cx="8229600" cy="773113"/>
          </a:xfrm>
        </p:spPr>
        <p:txBody>
          <a:bodyPr/>
          <a:lstStyle/>
          <a:p>
            <a:r>
              <a:rPr lang="fr-CA" altLang="fr-FR" sz="32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Merci d’avoir </a:t>
            </a:r>
            <a:r>
              <a:rPr lang="fr-CA" altLang="fr-FR" sz="32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pris connaissance de cette </a:t>
            </a:r>
            <a:r>
              <a:rPr lang="fr-CA" altLang="fr-FR" sz="32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capsule</a:t>
            </a:r>
          </a:p>
        </p:txBody>
      </p:sp>
      <p:sp>
        <p:nvSpPr>
          <p:cNvPr id="34819" name="ZoneTexte 5"/>
          <p:cNvSpPr txBox="1">
            <a:spLocks noChangeArrowheads="1"/>
          </p:cNvSpPr>
          <p:nvPr/>
        </p:nvSpPr>
        <p:spPr bwMode="auto">
          <a:xfrm>
            <a:off x="357188" y="2420155"/>
            <a:ext cx="81692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F7F7F"/>
              </a:buClr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fr-FR" sz="1800" dirty="0" smtClean="0"/>
              <a:t>Un quiz spécifique sur la répartition automatique est disponible sur le </a:t>
            </a:r>
            <a:r>
              <a:rPr lang="fr-CA" altLang="fr-FR" sz="1800" dirty="0" err="1" smtClean="0"/>
              <a:t>wordpress</a:t>
            </a:r>
            <a:r>
              <a:rPr lang="fr-CA" altLang="fr-FR" sz="1800" dirty="0" smtClean="0"/>
              <a:t> d’Agora.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CA" altLang="fr-FR" sz="18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fr-FR" sz="1800" dirty="0" smtClean="0"/>
              <a:t>Les questions des autres quiz peuvent également porter sur la répartition automatique.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CA" altLang="fr-FR" sz="1800" dirty="0" smtClean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fr-FR" sz="1800" dirty="0" smtClean="0"/>
              <a:t>Nous vous invitons à les faire. </a:t>
            </a:r>
            <a:endParaRPr lang="fr-CA" altLang="fr-FR" sz="18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CA" altLang="fr-FR" sz="18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fr-FR" sz="1800" dirty="0"/>
              <a:t>En cas de questions, n’hésitez pas à contacter l’équipe Agora à l’adresse: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fr-FR" sz="1800" dirty="0" smtClean="0"/>
              <a:t>Agora@crchudequebec.ulaval.ca </a:t>
            </a:r>
            <a:r>
              <a:rPr lang="fr-CA" altLang="fr-FR" sz="1800" dirty="0"/>
              <a:t>ou au 418-525-4444 poste 54411 (Barbara Verson).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CA" altLang="fr-FR" sz="1800" dirty="0"/>
          </a:p>
        </p:txBody>
      </p:sp>
    </p:spTree>
    <p:extLst>
      <p:ext uri="{BB962C8B-B14F-4D97-AF65-F5344CB8AC3E}">
        <p14:creationId xmlns:p14="http://schemas.microsoft.com/office/powerpoint/2010/main" val="316435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resentation_powerpoint_gabarit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presentation_powerpoint_gabarit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5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6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5264</TotalTime>
  <Words>559</Words>
  <Application>Microsoft Office PowerPoint</Application>
  <PresentationFormat>Affichage à l'écran (4:3)</PresentationFormat>
  <Paragraphs>61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</vt:i4>
      </vt:variant>
    </vt:vector>
  </HeadingPairs>
  <TitlesOfParts>
    <vt:vector size="23" baseType="lpstr">
      <vt:lpstr>ＭＳ Ｐゴシック</vt:lpstr>
      <vt:lpstr>ＭＳ Ｐゴシック</vt:lpstr>
      <vt:lpstr>Arial</vt:lpstr>
      <vt:lpstr>Calibri</vt:lpstr>
      <vt:lpstr>Times New Roman</vt:lpstr>
      <vt:lpstr>Univers 55</vt:lpstr>
      <vt:lpstr>Wingdings</vt:lpstr>
      <vt:lpstr>1_Thème Office</vt:lpstr>
      <vt:lpstr>2_Thème Office</vt:lpstr>
      <vt:lpstr>presentation_powerpoint_gabarit</vt:lpstr>
      <vt:lpstr>3_Thème Office</vt:lpstr>
      <vt:lpstr>Thème Office</vt:lpstr>
      <vt:lpstr>4_Thème Office</vt:lpstr>
      <vt:lpstr>1_presentation_powerpoint_gabarit</vt:lpstr>
      <vt:lpstr>5_Thème Office</vt:lpstr>
      <vt:lpstr>6_Thème Office</vt:lpstr>
      <vt:lpstr>AGORA</vt:lpstr>
      <vt:lpstr>Répartition automatique </vt:lpstr>
      <vt:lpstr>Répartition automatique</vt:lpstr>
      <vt:lpstr>Quand faire coder l’employé?</vt:lpstr>
      <vt:lpstr>Trouver l’information sur la répartition automatique dans la DP</vt:lpstr>
      <vt:lpstr>Amendement et renouvellement</vt:lpstr>
      <vt:lpstr>Merci d’avoir pris connaissance de cette capsule</vt:lpstr>
    </vt:vector>
  </TitlesOfParts>
  <Company>CHUQ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Graphistes</dc:creator>
  <cp:lastModifiedBy>Barbara Verson</cp:lastModifiedBy>
  <cp:revision>381</cp:revision>
  <cp:lastPrinted>2013-09-11T18:49:18Z</cp:lastPrinted>
  <dcterms:created xsi:type="dcterms:W3CDTF">2014-08-25T13:37:38Z</dcterms:created>
  <dcterms:modified xsi:type="dcterms:W3CDTF">2018-12-17T19:45:13Z</dcterms:modified>
</cp:coreProperties>
</file>