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66" r:id="rId2"/>
    <p:sldMasterId id="2147483946" r:id="rId3"/>
    <p:sldMasterId id="2147483951" r:id="rId4"/>
    <p:sldMasterId id="2147484011" r:id="rId5"/>
    <p:sldMasterId id="2147483954" r:id="rId6"/>
    <p:sldMasterId id="2147484004" r:id="rId7"/>
    <p:sldMasterId id="2147484006" r:id="rId8"/>
    <p:sldMasterId id="2147484009" r:id="rId9"/>
  </p:sldMasterIdLst>
  <p:notesMasterIdLst>
    <p:notesMasterId r:id="rId21"/>
  </p:notesMasterIdLst>
  <p:handoutMasterIdLst>
    <p:handoutMasterId r:id="rId22"/>
  </p:handoutMasterIdLst>
  <p:sldIdLst>
    <p:sldId id="289" r:id="rId10"/>
    <p:sldId id="321" r:id="rId11"/>
    <p:sldId id="327" r:id="rId12"/>
    <p:sldId id="322" r:id="rId13"/>
    <p:sldId id="329" r:id="rId14"/>
    <p:sldId id="328" r:id="rId15"/>
    <p:sldId id="320" r:id="rId16"/>
    <p:sldId id="323" r:id="rId17"/>
    <p:sldId id="324" r:id="rId18"/>
    <p:sldId id="325" r:id="rId19"/>
    <p:sldId id="317" r:id="rId20"/>
  </p:sldIdLst>
  <p:sldSz cx="9144000" cy="6858000" type="screen4x3"/>
  <p:notesSz cx="6858000" cy="9296400"/>
  <p:defaultTextStyle>
    <a:defPPr>
      <a:defRPr lang="fr-FR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 Verson" initials="BV" lastIdx="0" clrIdx="0">
    <p:extLst>
      <p:ext uri="{19B8F6BF-5375-455C-9EA6-DF929625EA0E}">
        <p15:presenceInfo xmlns:p15="http://schemas.microsoft.com/office/powerpoint/2012/main" userId="8453cde002b08fa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AC46A"/>
    <a:srgbClr val="EDEDED"/>
    <a:srgbClr val="E4E5E5"/>
    <a:srgbClr val="6BBBA8"/>
    <a:srgbClr val="7B660E"/>
    <a:srgbClr val="4D9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54" autoAdjust="0"/>
  </p:normalViewPr>
  <p:slideViewPr>
    <p:cSldViewPr snapToGrid="0" snapToObjects="1">
      <p:cViewPr varScale="1">
        <p:scale>
          <a:sx n="96" d="100"/>
          <a:sy n="96" d="100"/>
        </p:scale>
        <p:origin x="2034" y="90"/>
      </p:cViewPr>
      <p:guideLst>
        <p:guide orient="horz" pos="2160"/>
        <p:guide pos="56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-1842" y="-84"/>
      </p:cViewPr>
      <p:guideLst>
        <p:guide orient="horz" pos="292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700DA7-18C5-4651-AAD9-02829228B624}" type="datetime1">
              <a:rPr lang="fr-CA"/>
              <a:pPr>
                <a:defRPr/>
              </a:pPr>
              <a:t>2018-11-30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D2C0A45-793D-4A78-A251-0C241D8A14EC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94670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7784BDC-73CF-4662-813D-3704F178CA24}" type="datetime1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2B923CC-9DF7-4B04-A579-8E75496AA30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3969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B923CC-9DF7-4B04-A579-8E75496AA309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92175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B923CC-9DF7-4B04-A579-8E75496AA309}" type="slidenum">
              <a:rPr lang="fr-FR" altLang="fr-FR" smtClean="0"/>
              <a:pPr>
                <a:defRPr/>
              </a:pPr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03269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420" y="1270003"/>
            <a:ext cx="864704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419" y="2142067"/>
            <a:ext cx="8647041" cy="3984096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3000"/>
            </a:lvl1pPr>
            <a:lvl2pPr>
              <a:buClr>
                <a:schemeClr val="tx2"/>
              </a:buClr>
              <a:buFont typeface="Arial"/>
              <a:buChar char="•"/>
              <a:defRPr/>
            </a:lvl2pPr>
            <a:lvl3pPr>
              <a:buClr>
                <a:srgbClr val="7B660E"/>
              </a:buClr>
              <a:buFont typeface="Arial"/>
              <a:buChar char="•"/>
              <a:defRPr/>
            </a:lvl3pPr>
            <a:lvl4pPr>
              <a:buClr>
                <a:srgbClr val="6BBBA8"/>
              </a:buClr>
              <a:buFont typeface="Arial"/>
              <a:buChar char="•"/>
              <a:defRPr/>
            </a:lvl4pPr>
            <a:lvl5pPr>
              <a:buClr>
                <a:srgbClr val="FF0000"/>
              </a:buClr>
              <a:buFont typeface="Arial"/>
              <a:buChar char="•"/>
              <a:defRPr/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805613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2A65C-2CB8-4165-81F7-4E5D58714CB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9834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1671" y="1270003"/>
            <a:ext cx="8673545" cy="804330"/>
          </a:xfrm>
          <a:prstGeom prst="rect">
            <a:avLst/>
          </a:prstGeom>
        </p:spPr>
        <p:txBody>
          <a:bodyPr/>
          <a:lstStyle>
            <a:lvl1pPr algn="l">
              <a:defRPr sz="3000" b="1" cap="all">
                <a:solidFill>
                  <a:srgbClr val="1F497D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074333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2800"/>
            </a:lvl1pPr>
            <a:lvl2pPr>
              <a:buClr>
                <a:schemeClr val="tx2"/>
              </a:buClr>
              <a:buFont typeface="Arial"/>
              <a:buChar char="•"/>
              <a:defRPr sz="2400"/>
            </a:lvl2pPr>
            <a:lvl3pPr>
              <a:buClr>
                <a:srgbClr val="7B660E"/>
              </a:buClr>
              <a:buFont typeface="Arial"/>
              <a:buChar char="•"/>
              <a:defRPr sz="2000"/>
            </a:lvl3pPr>
            <a:lvl4pPr>
              <a:buFont typeface="Arial"/>
              <a:buChar char="•"/>
              <a:defRPr sz="1800"/>
            </a:lvl4pPr>
            <a:lvl5pPr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074333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2800"/>
            </a:lvl1pPr>
            <a:lvl2pPr>
              <a:buClr>
                <a:schemeClr val="tx2"/>
              </a:buClr>
              <a:buFont typeface="Arial"/>
              <a:buChar char="•"/>
              <a:defRPr sz="2400"/>
            </a:lvl2pPr>
            <a:lvl3pPr>
              <a:buClr>
                <a:srgbClr val="7B660E"/>
              </a:buClr>
              <a:buFont typeface="Arial"/>
              <a:buChar char="•"/>
              <a:defRPr sz="2000"/>
            </a:lvl3pPr>
            <a:lvl4pPr>
              <a:buFont typeface="Arial"/>
              <a:buChar char="•"/>
              <a:defRPr sz="1800"/>
            </a:lvl4pPr>
            <a:lvl5pPr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3382-D89E-4C17-A699-61E2A195CC4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0464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7847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</a:defRPr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984905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9BA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770187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984905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9BA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770187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184DA-1B80-46B2-8C5E-C352AC1248C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1095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03867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30386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65917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00A84-3CB1-4026-8E05-E0990E00AE1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88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54864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12985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60531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CE2E5-E596-4589-BD18-77325315E84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1771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70003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</a:defRPr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42067"/>
            <a:ext cx="8229600" cy="3984096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/>
            </a:lvl1pPr>
            <a:lvl2pPr>
              <a:buClr>
                <a:schemeClr val="tx2"/>
              </a:buClr>
              <a:buFont typeface="Arial"/>
              <a:buChar char="•"/>
              <a:defRPr/>
            </a:lvl2pPr>
            <a:lvl3pPr>
              <a:buClr>
                <a:srgbClr val="7B660E"/>
              </a:buClr>
              <a:buFont typeface="Arial"/>
              <a:buChar char="•"/>
              <a:defRPr/>
            </a:lvl3pPr>
            <a:lvl4pPr>
              <a:buClr>
                <a:srgbClr val="6BBBA8"/>
              </a:buClr>
              <a:buFont typeface="Arial"/>
              <a:buChar char="•"/>
              <a:defRPr/>
            </a:lvl4pPr>
            <a:lvl5pPr>
              <a:buClr>
                <a:srgbClr val="FF0000"/>
              </a:buClr>
              <a:buFont typeface="Arial"/>
              <a:buChar char="•"/>
              <a:defRPr/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32580-A00E-4896-B798-D4867CC6D9F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0969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70003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</a:defRPr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074333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2800"/>
            </a:lvl1pPr>
            <a:lvl2pPr>
              <a:buClr>
                <a:schemeClr val="tx2"/>
              </a:buClr>
              <a:buFont typeface="Arial"/>
              <a:buChar char="•"/>
              <a:defRPr sz="2400"/>
            </a:lvl2pPr>
            <a:lvl3pPr>
              <a:buClr>
                <a:srgbClr val="7B660E"/>
              </a:buClr>
              <a:buFont typeface="Arial"/>
              <a:buChar char="•"/>
              <a:defRPr sz="2000"/>
            </a:lvl3pPr>
            <a:lvl4pPr>
              <a:buFont typeface="Arial"/>
              <a:buChar char="•"/>
              <a:defRPr sz="1800"/>
            </a:lvl4pPr>
            <a:lvl5pPr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074333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2800"/>
            </a:lvl1pPr>
            <a:lvl2pPr>
              <a:buClr>
                <a:schemeClr val="tx2"/>
              </a:buClr>
              <a:buFont typeface="Arial"/>
              <a:buChar char="•"/>
              <a:defRPr sz="2400"/>
            </a:lvl2pPr>
            <a:lvl3pPr>
              <a:buClr>
                <a:srgbClr val="7B660E"/>
              </a:buClr>
              <a:buFont typeface="Arial"/>
              <a:buChar char="•"/>
              <a:defRPr sz="2000"/>
            </a:lvl3pPr>
            <a:lvl4pPr>
              <a:buFont typeface="Arial"/>
              <a:buChar char="•"/>
              <a:defRPr sz="1800"/>
            </a:lvl4pPr>
            <a:lvl5pPr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24579-717D-41C4-BA84-1F520830F48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10869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7847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</a:defRPr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984905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9BA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770187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984905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9BA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770187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5B140-8B74-4B25-84E0-80D877C0FD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0855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03867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30386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65917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DB731-58CD-4690-AE46-4A3D4B0BC7C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61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54864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12985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60531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49D01-DDE2-46B7-9701-D16E00E7CB1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9406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001000" y="6356350"/>
            <a:ext cx="1143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>
              <a:defRPr/>
            </a:pPr>
            <a:fld id="{ED32CE3A-4759-437A-BC1E-3FC2F0300C55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26900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0A9348B-2AEC-463D-8DAC-E8B5BFDF81F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04058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98704"/>
            <a:ext cx="8458200" cy="662609"/>
          </a:xfrm>
          <a:prstGeom prst="rect">
            <a:avLst/>
          </a:prstGeom>
        </p:spPr>
        <p:txBody>
          <a:bodyPr/>
          <a:lstStyle>
            <a:lvl1pPr>
              <a:defRPr sz="3200" b="1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15212"/>
            <a:ext cx="8458200" cy="34290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CA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 sz="1400" baseline="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 sz="1400" baseline="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99250" y="62896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253C2FF-E431-4BF2-AAB1-E766D9A3603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79122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 cap="all">
                <a:solidFill>
                  <a:srgbClr val="FFFFFF"/>
                </a:solidFill>
                <a:effectLst>
                  <a:outerShdw blurRad="50800" dist="38100" dir="2700000">
                    <a:schemeClr val="tx2"/>
                  </a:outerShdw>
                </a:effectLst>
              </a:defRPr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8F49A7A-4FB2-4CDD-8F72-9B5BBDA9653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42489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252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27125"/>
            <a:ext cx="8229600" cy="997068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52687"/>
            <a:ext cx="8229600" cy="3948113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  <a:lvl2pPr>
              <a:defRPr b="0" i="0">
                <a:latin typeface="Arial"/>
                <a:cs typeface="Arial"/>
              </a:defRPr>
            </a:lvl2pPr>
            <a:lvl3pPr>
              <a:defRPr b="0" i="0">
                <a:latin typeface="Arial"/>
                <a:cs typeface="Arial"/>
              </a:defRPr>
            </a:lvl3pPr>
            <a:lvl4pPr>
              <a:defRPr b="0" i="0">
                <a:latin typeface="Arial"/>
                <a:cs typeface="Arial"/>
              </a:defRPr>
            </a:lvl4pPr>
            <a:lvl5pPr>
              <a:defRPr b="0" i="0">
                <a:latin typeface="Arial"/>
                <a:cs typeface="Arial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BE7C-3142-4758-B273-615E740FD269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23342-7566-4A4B-90EE-393BB6D545A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3274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ln>
            <a:noFill/>
          </a:ln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4038600" cy="384175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514601"/>
            <a:ext cx="4038600" cy="384175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A7498-5AC3-4862-B1C3-940285F2276B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DE22D-7137-4F18-83A8-7896FB111E8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07292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001000" y="6356350"/>
            <a:ext cx="1143000" cy="365125"/>
          </a:xfrm>
        </p:spPr>
        <p:txBody>
          <a:bodyPr anchor="t"/>
          <a:lstStyle>
            <a:lvl1pPr>
              <a:defRPr sz="120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>
              <a:defRPr/>
            </a:pPr>
            <a:fld id="{68DE6BDB-66AB-42B3-AEB0-B73863618CF7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54845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613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FEFD4-6EC5-4B28-97DB-9A9D4A46FE83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D0D6E-CAED-4336-BEAF-18BC48B9A1D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7184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001000" y="6356350"/>
            <a:ext cx="1143000" cy="365125"/>
          </a:xfrm>
        </p:spPr>
        <p:txBody>
          <a:bodyPr anchor="t"/>
          <a:lstStyle>
            <a:lvl1pPr>
              <a:defRPr sz="120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>
              <a:defRPr/>
            </a:pPr>
            <a:fld id="{B9148760-45C4-4933-8CF3-AE5EBFF29B5E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12394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4D27B-4AC3-46EF-B558-DC0B41BD4A0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603256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 cap="all">
                <a:solidFill>
                  <a:srgbClr val="FFFFFF"/>
                </a:solidFill>
                <a:effectLst>
                  <a:outerShdw blurRad="50800" dist="38100" dir="2700000">
                    <a:schemeClr val="tx2"/>
                  </a:outerShdw>
                </a:effectLst>
              </a:defRPr>
            </a:lvl1pPr>
          </a:lstStyle>
          <a:p>
            <a:r>
              <a:rPr lang="fr-CA" dirty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E2171-BE62-4F27-8DE6-30BA18CE1F0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16670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001000" y="6356350"/>
            <a:ext cx="1143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>
              <a:defRPr/>
            </a:pPr>
            <a:fld id="{846A7729-4254-4104-A64C-131B29E1F2C4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269496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27125"/>
            <a:ext cx="8229600" cy="997068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52687"/>
            <a:ext cx="8229600" cy="3948113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  <a:lvl2pPr>
              <a:defRPr b="0" i="0">
                <a:latin typeface="Arial"/>
                <a:cs typeface="Arial"/>
              </a:defRPr>
            </a:lvl2pPr>
            <a:lvl3pPr>
              <a:defRPr b="0" i="0">
                <a:latin typeface="Arial"/>
                <a:cs typeface="Arial"/>
              </a:defRPr>
            </a:lvl3pPr>
            <a:lvl4pPr>
              <a:defRPr b="0" i="0">
                <a:latin typeface="Arial"/>
                <a:cs typeface="Arial"/>
              </a:defRPr>
            </a:lvl4pPr>
            <a:lvl5pPr>
              <a:defRPr b="0" i="0">
                <a:latin typeface="Arial"/>
                <a:cs typeface="Arial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7ABBE-492B-4EDC-8EB1-6146A9FD722C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0840-6AF8-43F0-841C-242177937AB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710176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ln>
            <a:noFill/>
          </a:ln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4038600" cy="384175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514601"/>
            <a:ext cx="4038600" cy="384175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34EE7-8E7C-441E-B919-149AD66C5F46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71EA-1AA0-406C-9363-71ECA36A626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279118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EE3F8-C572-463E-840F-977A58900EB2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41BEA-D295-4BF8-A50B-0FFB72AA81A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60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.jpe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3" descr="Sans titre-2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-80963"/>
            <a:ext cx="935355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1F497D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12DF67-5334-49AF-A1A6-72CA08EB3E0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00" r:id="rId2"/>
    <p:sldLayoutId id="2147484301" r:id="rId3"/>
    <p:sldLayoutId id="2147484302" r:id="rId4"/>
    <p:sldLayoutId id="2147484303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3" descr="Sans titre-3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-80963"/>
            <a:ext cx="935355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1F497D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63BC495-5614-4A26-AEE5-D7D0AB8CC8F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2" descr="Fonds diapos-0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age 3" descr="Sans titre-1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-80963"/>
            <a:ext cx="935355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317" r:id="rId2"/>
    <p:sldLayoutId id="2147484318" r:id="rId3"/>
    <p:sldLayoutId id="2147484319" r:id="rId4"/>
    <p:sldLayoutId id="2147484309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7" descr="Fonds diapos-0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1117600"/>
            <a:ext cx="8229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et modifiez le titre</a:t>
            </a:r>
            <a:endParaRPr lang="fr-FR" altLang="fr-FR"/>
          </a:p>
        </p:txBody>
      </p:sp>
      <p:sp>
        <p:nvSpPr>
          <p:cNvPr id="410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332038"/>
            <a:ext cx="8229600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Deuxième niveau</a:t>
            </a:r>
          </a:p>
          <a:p>
            <a:pPr lvl="2"/>
            <a:r>
              <a:rPr lang="fr-CA" alt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9B7036F-EB54-47DF-8950-450DB5041D9E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0313EEF-B9C5-46FE-84CD-410E50073B6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0" r:id="rId1"/>
    <p:sldLayoutId id="2147484320" r:id="rId2"/>
    <p:sldLayoutId id="2147484321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Arial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7" descr="Fonds diapos-0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676400" y="274638"/>
            <a:ext cx="701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et modifiez le titre</a:t>
            </a:r>
            <a:endParaRPr lang="fr-FR" altLang="fr-FR"/>
          </a:p>
        </p:txBody>
      </p:sp>
      <p:sp>
        <p:nvSpPr>
          <p:cNvPr id="512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676400" y="1600200"/>
            <a:ext cx="7010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Deuxième niveau</a:t>
            </a:r>
          </a:p>
          <a:p>
            <a:pPr lvl="2"/>
            <a:r>
              <a:rPr lang="fr-CA" alt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38B1CBE-4F90-44AA-9AC8-51B0962A44A4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16888E4-A55B-4154-AE15-646CF9AE5C6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22" r:id="rId2"/>
    <p:sldLayoutId id="2147484323" r:id="rId3"/>
    <p:sldLayoutId id="2147484324" r:id="rId4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Arial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2" descr="Fonds diapos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7" descr="Fonds diapos-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1117600"/>
            <a:ext cx="8229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et modifiez le titre</a:t>
            </a:r>
            <a:endParaRPr lang="fr-FR" altLang="fr-FR"/>
          </a:p>
        </p:txBody>
      </p:sp>
      <p:sp>
        <p:nvSpPr>
          <p:cNvPr id="717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332038"/>
            <a:ext cx="8229600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Deuxième niveau</a:t>
            </a:r>
          </a:p>
          <a:p>
            <a:pPr lvl="2"/>
            <a:r>
              <a:rPr lang="fr-CA" alt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11BE1F1-F980-4598-A698-B0FCFFBDC975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B431B7B-C92C-4A7B-957F-8549D3978E1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  <p:sldLayoutId id="2147484326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Arial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 7" descr="Fonds diapos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676400" y="274638"/>
            <a:ext cx="701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et modifiez le titre</a:t>
            </a:r>
            <a:endParaRPr lang="fr-FR" altLang="fr-FR"/>
          </a:p>
        </p:txBody>
      </p:sp>
      <p:sp>
        <p:nvSpPr>
          <p:cNvPr id="819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676400" y="1600200"/>
            <a:ext cx="7010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Deuxième niveau</a:t>
            </a:r>
          </a:p>
          <a:p>
            <a:pPr lvl="2"/>
            <a:r>
              <a:rPr lang="fr-CA" alt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AF9836D-9EAE-4576-92E6-16F6774E709A}" type="datetime1">
              <a:rPr lang="fr-FR" altLang="fr-FR"/>
              <a:pPr>
                <a:defRPr/>
              </a:pPr>
              <a:t>30/11/2018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C41C0B5-80F9-4457-8769-61B8ACD1D62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Arial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228600" y="1360488"/>
            <a:ext cx="8686800" cy="804862"/>
          </a:xfrm>
        </p:spPr>
        <p:txBody>
          <a:bodyPr anchor="t"/>
          <a:lstStyle/>
          <a:p>
            <a:pPr eaLnBrk="1" hangingPunct="1"/>
            <a:r>
              <a:rPr lang="en-CA" altLang="fr-FR" sz="3200" b="1">
                <a:solidFill>
                  <a:srgbClr val="1F49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AGORA</a:t>
            </a:r>
            <a:endParaRPr lang="fr-CA" altLang="fr-FR" sz="3200" b="1">
              <a:solidFill>
                <a:srgbClr val="1F497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3555" name="Titre 1"/>
          <p:cNvSpPr txBox="1">
            <a:spLocks/>
          </p:cNvSpPr>
          <p:nvPr/>
        </p:nvSpPr>
        <p:spPr bwMode="auto">
          <a:xfrm>
            <a:off x="123825" y="2470150"/>
            <a:ext cx="86868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F7F7F"/>
              </a:buClr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fr-FR" sz="2400" b="1" dirty="0">
                <a:cs typeface="Arial" panose="020B0604020202020204" pitchFamily="34" charset="0"/>
              </a:rPr>
              <a:t>Capsule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fr-FR" sz="2400" b="1" dirty="0" err="1" smtClean="0">
                <a:cs typeface="Arial" panose="020B0604020202020204" pitchFamily="34" charset="0"/>
              </a:rPr>
              <a:t>Politique</a:t>
            </a:r>
            <a:r>
              <a:rPr lang="en-CA" altLang="fr-FR" sz="2400" b="1" dirty="0" smtClean="0">
                <a:cs typeface="Arial" panose="020B0604020202020204" pitchFamily="34" charset="0"/>
              </a:rPr>
              <a:t> sur les </a:t>
            </a:r>
            <a:r>
              <a:rPr lang="en-CA" altLang="fr-FR" sz="2400" b="1" dirty="0" err="1" smtClean="0">
                <a:cs typeface="Arial" panose="020B0604020202020204" pitchFamily="34" charset="0"/>
              </a:rPr>
              <a:t>amendements</a:t>
            </a:r>
            <a:r>
              <a:rPr lang="en-CA" altLang="fr-FR" sz="2400" b="1" dirty="0" smtClean="0">
                <a:cs typeface="Arial" panose="020B0604020202020204" pitchFamily="34" charset="0"/>
              </a:rPr>
              <a:t> </a:t>
            </a:r>
            <a:r>
              <a:rPr lang="en-CA" altLang="fr-FR" sz="2400" b="1" dirty="0" err="1" smtClean="0">
                <a:cs typeface="Arial" panose="020B0604020202020204" pitchFamily="34" charset="0"/>
              </a:rPr>
              <a:t>budgétaires</a:t>
            </a:r>
            <a:r>
              <a:rPr lang="en-CA" altLang="fr-FR" sz="2400" b="1" dirty="0" smtClean="0">
                <a:cs typeface="Arial" panose="020B0604020202020204" pitchFamily="34" charset="0"/>
              </a:rPr>
              <a:t> </a:t>
            </a:r>
            <a:r>
              <a:rPr lang="en-CA" altLang="fr-FR" sz="2400" b="1" dirty="0" err="1" smtClean="0">
                <a:cs typeface="Arial" panose="020B0604020202020204" pitchFamily="34" charset="0"/>
              </a:rPr>
              <a:t>rétroactifs</a:t>
            </a:r>
            <a:endParaRPr lang="en-CA" altLang="fr-FR" sz="24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Amendement budgétaire rétroactif</a:t>
            </a:r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2452688"/>
            <a:ext cx="8229600" cy="337307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CA" sz="1600" dirty="0"/>
              <a:t>Un amendement comportant un changement de distribution budgétaire </a:t>
            </a:r>
            <a:r>
              <a:rPr lang="fr-CA" sz="1600" b="1" dirty="0"/>
              <a:t>ne peut pas être rétroactif</a:t>
            </a:r>
            <a:r>
              <a:rPr lang="fr-CA" sz="1600" b="1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CA" sz="1600" dirty="0" smtClean="0"/>
              <a:t>Pour </a:t>
            </a:r>
            <a:r>
              <a:rPr lang="fr-CA" sz="1600" dirty="0"/>
              <a:t>déterminer la date effective et </a:t>
            </a:r>
            <a:r>
              <a:rPr lang="fr-CA" sz="1600" dirty="0" smtClean="0"/>
              <a:t>de l’amendement, </a:t>
            </a:r>
            <a:r>
              <a:rPr lang="fr-CA" sz="1600" dirty="0"/>
              <a:t>il est important de vous référer au calendrier de transmission des données pour la paie des employés</a:t>
            </a:r>
            <a:r>
              <a:rPr lang="fr-CA" sz="1600" dirty="0" smtClean="0"/>
              <a:t>.</a:t>
            </a:r>
          </a:p>
          <a:p>
            <a:pPr marL="685800" lvl="1">
              <a:buFont typeface="Wingdings" panose="05000000000000000000" pitchFamily="2" charset="2"/>
              <a:buChar char="v"/>
            </a:pPr>
            <a:r>
              <a:rPr lang="fr-CA" sz="1200" dirty="0" smtClean="0"/>
              <a:t>La date effective de l’amendement sera la date à partir de laquelle le changement sera intégré dans le système de paie. </a:t>
            </a:r>
            <a:endParaRPr lang="fr-CA" sz="12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CA" sz="1600" dirty="0"/>
              <a:t>De manière générale, cette date doit être ultérieure à la date de début de la prochaine période de paie. Dans certains cas, si vous êtes trop proche de la nouvelle période, il sera nécessaire d'aller à la </a:t>
            </a:r>
            <a:r>
              <a:rPr lang="fr-CA" sz="1600" dirty="0" smtClean="0"/>
              <a:t>période </a:t>
            </a:r>
            <a:r>
              <a:rPr lang="fr-CA" sz="1600" dirty="0"/>
              <a:t>suivante.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CA" sz="1600" dirty="0"/>
              <a:t>Si le salaire aurait du être payé à partir du nouveau compte avant la date </a:t>
            </a:r>
            <a:r>
              <a:rPr lang="fr-CA" sz="1600" dirty="0" smtClean="0"/>
              <a:t>effective de </a:t>
            </a:r>
            <a:r>
              <a:rPr lang="fr-CA" sz="1600" dirty="0"/>
              <a:t>l'amendement, inscrire dans les notes de la section finance qu'une demande de transfert salarial sera faite ainsi que la période qu'il couvrira, pour corriger l'imputation des périodes </a:t>
            </a:r>
            <a:r>
              <a:rPr lang="fr-CA" sz="1600" dirty="0" smtClean="0"/>
              <a:t>pour lequel le délai est passé.</a:t>
            </a:r>
            <a:endParaRPr lang="fr-CA" sz="1600" dirty="0"/>
          </a:p>
          <a:p>
            <a:endParaRPr lang="fr-CA" sz="1600" dirty="0"/>
          </a:p>
        </p:txBody>
      </p:sp>
    </p:spTree>
    <p:extLst>
      <p:ext uri="{BB962C8B-B14F-4D97-AF65-F5344CB8AC3E}">
        <p14:creationId xmlns:p14="http://schemas.microsoft.com/office/powerpoint/2010/main" val="125479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559716" y="3326908"/>
            <a:ext cx="2958641" cy="3299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Oui</a:t>
            </a:r>
            <a:endParaRPr lang="fr-CA" sz="1200" dirty="0"/>
          </a:p>
        </p:txBody>
      </p:sp>
      <p:sp>
        <p:nvSpPr>
          <p:cNvPr id="22" name="Rectangle avec flèche vers le bas 21"/>
          <p:cNvSpPr/>
          <p:nvPr/>
        </p:nvSpPr>
        <p:spPr>
          <a:xfrm>
            <a:off x="1559061" y="1196734"/>
            <a:ext cx="6339945" cy="396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Date souhaitée du changement</a:t>
            </a:r>
            <a:endParaRPr lang="fr-CA" sz="1200" dirty="0"/>
          </a:p>
        </p:txBody>
      </p:sp>
      <p:sp>
        <p:nvSpPr>
          <p:cNvPr id="23" name="Rectangle avec flèche vers le bas 22"/>
          <p:cNvSpPr/>
          <p:nvPr/>
        </p:nvSpPr>
        <p:spPr>
          <a:xfrm>
            <a:off x="1559716" y="1592734"/>
            <a:ext cx="6339945" cy="396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Période de la date souhaitée de changement</a:t>
            </a:r>
          </a:p>
        </p:txBody>
      </p:sp>
      <p:sp>
        <p:nvSpPr>
          <p:cNvPr id="24" name="Rectangle avec flèche vers le bas 23"/>
          <p:cNvSpPr/>
          <p:nvPr/>
        </p:nvSpPr>
        <p:spPr>
          <a:xfrm>
            <a:off x="1559060" y="2036667"/>
            <a:ext cx="6339945" cy="396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Date limite d’envoi </a:t>
            </a:r>
            <a:r>
              <a:rPr lang="fr-CA" sz="1200" dirty="0" smtClean="0"/>
              <a:t>à la GP</a:t>
            </a:r>
            <a:endParaRPr lang="fr-CA" sz="1200" dirty="0"/>
          </a:p>
        </p:txBody>
      </p:sp>
      <p:sp>
        <p:nvSpPr>
          <p:cNvPr id="25" name="Rectangle avec flèche vers le bas 24"/>
          <p:cNvSpPr/>
          <p:nvPr/>
        </p:nvSpPr>
        <p:spPr>
          <a:xfrm>
            <a:off x="1559059" y="2486975"/>
            <a:ext cx="6339945" cy="396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Date du jour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59716" y="2911577"/>
            <a:ext cx="6339945" cy="252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r>
              <a:rPr lang="fr-CA" sz="1200" dirty="0"/>
              <a:t>La date du jour est-elle avant la date limite d’envoi aux RH?</a:t>
            </a:r>
          </a:p>
          <a:p>
            <a:pPr algn="ctr"/>
            <a:endParaRPr lang="fr-CA" sz="1200" dirty="0"/>
          </a:p>
        </p:txBody>
      </p:sp>
      <p:sp>
        <p:nvSpPr>
          <p:cNvPr id="28" name="Rectangle 27"/>
          <p:cNvSpPr/>
          <p:nvPr/>
        </p:nvSpPr>
        <p:spPr>
          <a:xfrm>
            <a:off x="4941020" y="3326908"/>
            <a:ext cx="2958641" cy="3299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Non</a:t>
            </a:r>
            <a:endParaRPr lang="fr-CA" sz="1200" dirty="0"/>
          </a:p>
        </p:txBody>
      </p:sp>
      <p:sp>
        <p:nvSpPr>
          <p:cNvPr id="29" name="Flèche vers le bas 28"/>
          <p:cNvSpPr/>
          <p:nvPr/>
        </p:nvSpPr>
        <p:spPr>
          <a:xfrm>
            <a:off x="2882517" y="3143990"/>
            <a:ext cx="211332" cy="16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Flèche vers le bas 29"/>
          <p:cNvSpPr/>
          <p:nvPr/>
        </p:nvSpPr>
        <p:spPr>
          <a:xfrm>
            <a:off x="6322353" y="3146649"/>
            <a:ext cx="211332" cy="16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Rectangle 30"/>
          <p:cNvSpPr/>
          <p:nvPr/>
        </p:nvSpPr>
        <p:spPr>
          <a:xfrm>
            <a:off x="1559059" y="3848742"/>
            <a:ext cx="2958641" cy="3299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Amendement</a:t>
            </a:r>
            <a:endParaRPr lang="fr-CA" sz="1200" dirty="0"/>
          </a:p>
        </p:txBody>
      </p:sp>
      <p:sp>
        <p:nvSpPr>
          <p:cNvPr id="32" name="Rectangle 31"/>
          <p:cNvSpPr/>
          <p:nvPr/>
        </p:nvSpPr>
        <p:spPr>
          <a:xfrm>
            <a:off x="4940363" y="3848742"/>
            <a:ext cx="2958641" cy="3299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Amendement + Reclassement</a:t>
            </a:r>
            <a:endParaRPr lang="fr-CA" sz="1200" dirty="0"/>
          </a:p>
        </p:txBody>
      </p:sp>
      <p:sp>
        <p:nvSpPr>
          <p:cNvPr id="33" name="Flèche vers le bas 32"/>
          <p:cNvSpPr/>
          <p:nvPr/>
        </p:nvSpPr>
        <p:spPr>
          <a:xfrm>
            <a:off x="2881860" y="3665824"/>
            <a:ext cx="211332" cy="16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Flèche vers le bas 33"/>
          <p:cNvSpPr/>
          <p:nvPr/>
        </p:nvSpPr>
        <p:spPr>
          <a:xfrm>
            <a:off x="6321696" y="3668483"/>
            <a:ext cx="211332" cy="16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37" name="Groupe 36"/>
          <p:cNvGrpSpPr/>
          <p:nvPr/>
        </p:nvGrpSpPr>
        <p:grpSpPr>
          <a:xfrm>
            <a:off x="1611865" y="4379423"/>
            <a:ext cx="2929557" cy="369332"/>
            <a:chOff x="2254584" y="4379423"/>
            <a:chExt cx="2495228" cy="369332"/>
          </a:xfrm>
        </p:grpSpPr>
        <p:sp>
          <p:nvSpPr>
            <p:cNvPr id="35" name="Rectangle 34"/>
            <p:cNvSpPr/>
            <p:nvPr/>
          </p:nvSpPr>
          <p:spPr>
            <a:xfrm>
              <a:off x="2254584" y="4430036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480770" y="4379423"/>
              <a:ext cx="2269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900" dirty="0" smtClean="0"/>
                <a:t>Date effective = Date de début de la nouvelle distribution budgétaire.</a:t>
              </a:r>
              <a:endParaRPr lang="fr-CA" sz="900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4966304" y="4322870"/>
            <a:ext cx="2933357" cy="507831"/>
            <a:chOff x="2210166" y="4322870"/>
            <a:chExt cx="2498466" cy="507831"/>
          </a:xfrm>
        </p:grpSpPr>
        <p:sp>
          <p:nvSpPr>
            <p:cNvPr id="40" name="Rectangle 39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2439589" y="4322870"/>
              <a:ext cx="226904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Date effective = Date de début de la prochaine période de paie à partir de laquelle la nouvelle distribution s’appliquera</a:t>
              </a:r>
              <a:r>
                <a:rPr lang="fr-CA" sz="900" dirty="0" smtClean="0"/>
                <a:t>. Consulter calendrier</a:t>
              </a:r>
              <a:r>
                <a:rPr lang="fr-CA" sz="900" dirty="0"/>
                <a:t> </a:t>
              </a:r>
              <a:r>
                <a:rPr lang="fr-CA" sz="900" dirty="0" smtClean="0"/>
                <a:t>fin.</a:t>
              </a:r>
              <a:endParaRPr lang="fr-CA" sz="900" dirty="0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1609788" y="4822514"/>
            <a:ext cx="2931634" cy="369332"/>
            <a:chOff x="2210166" y="4310114"/>
            <a:chExt cx="2496997" cy="369332"/>
          </a:xfrm>
        </p:grpSpPr>
        <p:sp>
          <p:nvSpPr>
            <p:cNvPr id="46" name="Rectangle 45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2438121" y="4310114"/>
              <a:ext cx="2269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Périodes de la nouvelle distribution budgétaire demandée.</a:t>
              </a: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4965647" y="4840008"/>
            <a:ext cx="2934014" cy="369332"/>
            <a:chOff x="2210166" y="4327608"/>
            <a:chExt cx="2499026" cy="369332"/>
          </a:xfrm>
        </p:grpSpPr>
        <p:sp>
          <p:nvSpPr>
            <p:cNvPr id="49" name="Rectangle 48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2440149" y="4327608"/>
              <a:ext cx="2269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Périodes de la nouvelle distribution budgétaire demandée.</a:t>
              </a: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4967618" y="5182094"/>
            <a:ext cx="2932045" cy="784830"/>
            <a:chOff x="2210166" y="4184595"/>
            <a:chExt cx="2497348" cy="784830"/>
          </a:xfrm>
        </p:grpSpPr>
        <p:sp>
          <p:nvSpPr>
            <p:cNvPr id="52" name="Rectangle 51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2438471" y="4184595"/>
              <a:ext cx="226904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Note indiquant qu’un reclassement salarial aura lieu pour le salaire passé entre la date de début de la nouvelle distribution budgétaire et la date effective</a:t>
              </a: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4965646" y="5846750"/>
            <a:ext cx="2934018" cy="369332"/>
            <a:chOff x="2210166" y="4313508"/>
            <a:chExt cx="2499028" cy="369332"/>
          </a:xfrm>
        </p:grpSpPr>
        <p:sp>
          <p:nvSpPr>
            <p:cNvPr id="56" name="Rectangle 55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2440151" y="4313508"/>
              <a:ext cx="2269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 smtClean="0"/>
                <a:t>Reclassement salarial quand le réel du salaire est passé aux livres</a:t>
              </a:r>
              <a:endParaRPr lang="fr-CA" sz="900" dirty="0"/>
            </a:p>
          </p:txBody>
        </p:sp>
      </p:grpSp>
      <p:sp>
        <p:nvSpPr>
          <p:cNvPr id="38" name="Titre 1"/>
          <p:cNvSpPr txBox="1">
            <a:spLocks/>
          </p:cNvSpPr>
          <p:nvPr/>
        </p:nvSpPr>
        <p:spPr bwMode="auto">
          <a:xfrm>
            <a:off x="0" y="-2777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Univers 55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Univers 55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Univers 55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Univers 55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fr-CA" dirty="0" smtClean="0">
                <a:solidFill>
                  <a:schemeClr val="bg1"/>
                </a:solidFill>
              </a:rPr>
              <a:t>Méthode</a:t>
            </a:r>
            <a:endParaRPr lang="fr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3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Exemple</a:t>
            </a:r>
            <a:endParaRPr lang="fr-CA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CA" dirty="0" smtClean="0"/>
              <a:t>L’employé d’un chercheur passe sur le budget 80000.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 smtClean="0"/>
              <a:t>À partir du 01 octobre, il aurait du passer sur le 89000.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 smtClean="0"/>
              <a:t>Nous sommes le 22 novembre.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2098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2567" y="3326908"/>
            <a:ext cx="2958641" cy="3299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Oui</a:t>
            </a:r>
            <a:endParaRPr lang="fr-CA" sz="1200" dirty="0"/>
          </a:p>
        </p:txBody>
      </p:sp>
      <p:sp>
        <p:nvSpPr>
          <p:cNvPr id="22" name="Rectangle avec flèche vers le bas 21"/>
          <p:cNvSpPr/>
          <p:nvPr/>
        </p:nvSpPr>
        <p:spPr>
          <a:xfrm>
            <a:off x="31912" y="1196734"/>
            <a:ext cx="6339945" cy="396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Date souhaitée du changement</a:t>
            </a:r>
            <a:endParaRPr lang="fr-CA" sz="1200" dirty="0"/>
          </a:p>
        </p:txBody>
      </p:sp>
      <p:sp>
        <p:nvSpPr>
          <p:cNvPr id="23" name="Rectangle avec flèche vers le bas 22"/>
          <p:cNvSpPr/>
          <p:nvPr/>
        </p:nvSpPr>
        <p:spPr>
          <a:xfrm>
            <a:off x="32567" y="1592734"/>
            <a:ext cx="6339945" cy="396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Période de la date souhaitée de changement</a:t>
            </a:r>
          </a:p>
        </p:txBody>
      </p:sp>
      <p:sp>
        <p:nvSpPr>
          <p:cNvPr id="24" name="Rectangle avec flèche vers le bas 23"/>
          <p:cNvSpPr/>
          <p:nvPr/>
        </p:nvSpPr>
        <p:spPr>
          <a:xfrm>
            <a:off x="31911" y="2036667"/>
            <a:ext cx="6339945" cy="396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Date limite d’envoi </a:t>
            </a:r>
            <a:r>
              <a:rPr lang="fr-CA" sz="1200" dirty="0" smtClean="0"/>
              <a:t>à la GP</a:t>
            </a:r>
            <a:endParaRPr lang="fr-CA" sz="1200" dirty="0"/>
          </a:p>
        </p:txBody>
      </p:sp>
      <p:sp>
        <p:nvSpPr>
          <p:cNvPr id="25" name="Rectangle avec flèche vers le bas 24"/>
          <p:cNvSpPr/>
          <p:nvPr/>
        </p:nvSpPr>
        <p:spPr>
          <a:xfrm>
            <a:off x="31910" y="2486975"/>
            <a:ext cx="6339945" cy="3960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Date du jour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567" y="2911577"/>
            <a:ext cx="6339945" cy="252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r>
              <a:rPr lang="fr-CA" sz="1200" dirty="0"/>
              <a:t>La date du jour est-elle avant la date limite d’envoi aux RH?</a:t>
            </a:r>
          </a:p>
          <a:p>
            <a:pPr algn="ctr"/>
            <a:endParaRPr lang="fr-CA" sz="1200" dirty="0"/>
          </a:p>
        </p:txBody>
      </p:sp>
      <p:sp>
        <p:nvSpPr>
          <p:cNvPr id="28" name="Rectangle 27"/>
          <p:cNvSpPr/>
          <p:nvPr/>
        </p:nvSpPr>
        <p:spPr>
          <a:xfrm>
            <a:off x="3413871" y="3326908"/>
            <a:ext cx="2958641" cy="3299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Non</a:t>
            </a:r>
            <a:endParaRPr lang="fr-CA" sz="1200" dirty="0"/>
          </a:p>
        </p:txBody>
      </p:sp>
      <p:sp>
        <p:nvSpPr>
          <p:cNvPr id="29" name="Flèche vers le bas 28"/>
          <p:cNvSpPr/>
          <p:nvPr/>
        </p:nvSpPr>
        <p:spPr>
          <a:xfrm>
            <a:off x="1355368" y="3143990"/>
            <a:ext cx="211332" cy="16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Flèche vers le bas 29"/>
          <p:cNvSpPr/>
          <p:nvPr/>
        </p:nvSpPr>
        <p:spPr>
          <a:xfrm>
            <a:off x="4795204" y="3146649"/>
            <a:ext cx="211332" cy="16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Rectangle 30"/>
          <p:cNvSpPr/>
          <p:nvPr/>
        </p:nvSpPr>
        <p:spPr>
          <a:xfrm>
            <a:off x="31910" y="3848742"/>
            <a:ext cx="2958641" cy="3299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Amendement</a:t>
            </a:r>
            <a:endParaRPr lang="fr-CA" sz="1200" dirty="0"/>
          </a:p>
        </p:txBody>
      </p:sp>
      <p:sp>
        <p:nvSpPr>
          <p:cNvPr id="32" name="Rectangle 31"/>
          <p:cNvSpPr/>
          <p:nvPr/>
        </p:nvSpPr>
        <p:spPr>
          <a:xfrm>
            <a:off x="3413214" y="3848742"/>
            <a:ext cx="2958641" cy="3299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/>
              <a:t>Amendement + Reclassement</a:t>
            </a:r>
            <a:endParaRPr lang="fr-CA" sz="1200" dirty="0"/>
          </a:p>
        </p:txBody>
      </p:sp>
      <p:sp>
        <p:nvSpPr>
          <p:cNvPr id="33" name="Flèche vers le bas 32"/>
          <p:cNvSpPr/>
          <p:nvPr/>
        </p:nvSpPr>
        <p:spPr>
          <a:xfrm>
            <a:off x="1354711" y="3665824"/>
            <a:ext cx="211332" cy="16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Flèche vers le bas 33"/>
          <p:cNvSpPr/>
          <p:nvPr/>
        </p:nvSpPr>
        <p:spPr>
          <a:xfrm>
            <a:off x="4794547" y="3668483"/>
            <a:ext cx="211332" cy="16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37" name="Groupe 36"/>
          <p:cNvGrpSpPr/>
          <p:nvPr/>
        </p:nvGrpSpPr>
        <p:grpSpPr>
          <a:xfrm>
            <a:off x="84716" y="4379423"/>
            <a:ext cx="2929557" cy="369332"/>
            <a:chOff x="2254584" y="4379423"/>
            <a:chExt cx="2495228" cy="369332"/>
          </a:xfrm>
        </p:grpSpPr>
        <p:sp>
          <p:nvSpPr>
            <p:cNvPr id="35" name="Rectangle 34"/>
            <p:cNvSpPr/>
            <p:nvPr/>
          </p:nvSpPr>
          <p:spPr>
            <a:xfrm>
              <a:off x="2254584" y="4430036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480770" y="4379423"/>
              <a:ext cx="2269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900" dirty="0" smtClean="0"/>
                <a:t>Date effective = Date de début de la nouvelle distribution budgétaire.</a:t>
              </a:r>
              <a:endParaRPr lang="fr-CA" sz="900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3439155" y="4322870"/>
            <a:ext cx="2933357" cy="646331"/>
            <a:chOff x="2210166" y="4322870"/>
            <a:chExt cx="2498466" cy="646331"/>
          </a:xfrm>
        </p:grpSpPr>
        <p:sp>
          <p:nvSpPr>
            <p:cNvPr id="40" name="Rectangle 39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2439589" y="4322870"/>
              <a:ext cx="2269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Date effective = Date de début de la prochaine période de paie à partir de laquelle la nouvelle distribution s’appliquera.</a:t>
              </a: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82639" y="4822514"/>
            <a:ext cx="2931634" cy="369332"/>
            <a:chOff x="2210166" y="4310114"/>
            <a:chExt cx="2496997" cy="369332"/>
          </a:xfrm>
        </p:grpSpPr>
        <p:sp>
          <p:nvSpPr>
            <p:cNvPr id="46" name="Rectangle 45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2438121" y="4310114"/>
              <a:ext cx="2269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Périodes de la nouvelle distribution budgétaire demandée.</a:t>
              </a: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438498" y="4840008"/>
            <a:ext cx="2934014" cy="369332"/>
            <a:chOff x="2210166" y="4327608"/>
            <a:chExt cx="2499026" cy="369332"/>
          </a:xfrm>
        </p:grpSpPr>
        <p:sp>
          <p:nvSpPr>
            <p:cNvPr id="49" name="Rectangle 48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2440149" y="4327608"/>
              <a:ext cx="2269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Périodes de la nouvelle distribution budgétaire demandée.</a:t>
              </a: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3440469" y="5182094"/>
            <a:ext cx="2932045" cy="784830"/>
            <a:chOff x="2210166" y="4184595"/>
            <a:chExt cx="2497348" cy="784830"/>
          </a:xfrm>
        </p:grpSpPr>
        <p:sp>
          <p:nvSpPr>
            <p:cNvPr id="52" name="Rectangle 51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2438471" y="4184595"/>
              <a:ext cx="226904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Note indiquant qu’un reclassement salarial aura lieu pour le salaire passé entre la date de début de la nouvelle distribution budgétaire et la date effective</a:t>
              </a: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3438497" y="5846750"/>
            <a:ext cx="2934018" cy="369332"/>
            <a:chOff x="2210166" y="4313508"/>
            <a:chExt cx="2499028" cy="369332"/>
          </a:xfrm>
        </p:grpSpPr>
        <p:sp>
          <p:nvSpPr>
            <p:cNvPr id="56" name="Rectangle 55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2440151" y="4313508"/>
              <a:ext cx="2269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 smtClean="0"/>
                <a:t>Reclassement salarial quand le réel du salaire est passé aux livres</a:t>
              </a:r>
              <a:endParaRPr lang="fr-CA" sz="900" dirty="0"/>
            </a:p>
          </p:txBody>
        </p:sp>
      </p:grpSp>
      <p:sp>
        <p:nvSpPr>
          <p:cNvPr id="62" name="Rectangle avec flèche vers le bas 61"/>
          <p:cNvSpPr/>
          <p:nvPr/>
        </p:nvSpPr>
        <p:spPr>
          <a:xfrm>
            <a:off x="6463064" y="1196734"/>
            <a:ext cx="2530109" cy="396000"/>
          </a:xfrm>
          <a:prstGeom prst="downArrowCallo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solidFill>
                  <a:schemeClr val="tx1"/>
                </a:solidFill>
              </a:rPr>
              <a:t>01 octobre</a:t>
            </a:r>
            <a:r>
              <a:rPr lang="fr-CA" sz="1050" dirty="0" smtClean="0">
                <a:solidFill>
                  <a:schemeClr val="tx1"/>
                </a:solidFill>
              </a:rPr>
              <a:t> (Info fournie par chercheur)</a:t>
            </a:r>
            <a:endParaRPr lang="fr-CA" sz="1050" dirty="0">
              <a:solidFill>
                <a:schemeClr val="tx1"/>
              </a:solidFill>
            </a:endParaRPr>
          </a:p>
        </p:txBody>
      </p:sp>
      <p:sp>
        <p:nvSpPr>
          <p:cNvPr id="63" name="Rectangle avec flèche vers le bas 62"/>
          <p:cNvSpPr/>
          <p:nvPr/>
        </p:nvSpPr>
        <p:spPr>
          <a:xfrm>
            <a:off x="6463719" y="1592734"/>
            <a:ext cx="2530109" cy="396000"/>
          </a:xfrm>
          <a:prstGeom prst="downArrowCallo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solidFill>
                  <a:schemeClr val="tx1"/>
                </a:solidFill>
              </a:rPr>
              <a:t>14 </a:t>
            </a:r>
            <a:r>
              <a:rPr lang="fr-CA" sz="1050" dirty="0" smtClean="0">
                <a:solidFill>
                  <a:schemeClr val="tx1"/>
                </a:solidFill>
              </a:rPr>
              <a:t>(Info fournie par calendrier financier</a:t>
            </a:r>
            <a:r>
              <a:rPr lang="fr-CA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4" name="Rectangle avec flèche vers le bas 63"/>
          <p:cNvSpPr/>
          <p:nvPr/>
        </p:nvSpPr>
        <p:spPr>
          <a:xfrm>
            <a:off x="6463063" y="2036667"/>
            <a:ext cx="2530109" cy="396000"/>
          </a:xfrm>
          <a:prstGeom prst="downArrowCallo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solidFill>
                  <a:schemeClr val="tx1"/>
                </a:solidFill>
              </a:rPr>
              <a:t>17 septembre </a:t>
            </a:r>
            <a:r>
              <a:rPr lang="fr-CA" sz="1050" dirty="0" smtClean="0">
                <a:solidFill>
                  <a:schemeClr val="tx1"/>
                </a:solidFill>
              </a:rPr>
              <a:t>(Info fournie par cal. Fin.) </a:t>
            </a:r>
            <a:endParaRPr lang="fr-CA" sz="1050" dirty="0">
              <a:solidFill>
                <a:schemeClr val="tx1"/>
              </a:solidFill>
            </a:endParaRPr>
          </a:p>
        </p:txBody>
      </p:sp>
      <p:sp>
        <p:nvSpPr>
          <p:cNvPr id="65" name="Rectangle avec flèche vers le bas 64"/>
          <p:cNvSpPr/>
          <p:nvPr/>
        </p:nvSpPr>
        <p:spPr>
          <a:xfrm>
            <a:off x="6463062" y="2486975"/>
            <a:ext cx="2530109" cy="396000"/>
          </a:xfrm>
          <a:prstGeom prst="downArrowCallo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solidFill>
                  <a:schemeClr val="tx1"/>
                </a:solidFill>
              </a:rPr>
              <a:t>22 novembre</a:t>
            </a:r>
            <a:endParaRPr lang="fr-CA" sz="12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463719" y="3363826"/>
            <a:ext cx="2530109" cy="252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r>
              <a:rPr lang="fr-CA" sz="1200" dirty="0" smtClean="0">
                <a:solidFill>
                  <a:schemeClr val="tx1"/>
                </a:solidFill>
              </a:rPr>
              <a:t>Non</a:t>
            </a:r>
            <a:endParaRPr lang="fr-CA" sz="1200" dirty="0">
              <a:solidFill>
                <a:schemeClr val="tx1"/>
              </a:solidFill>
            </a:endParaRPr>
          </a:p>
          <a:p>
            <a:pPr algn="ctr"/>
            <a:endParaRPr lang="fr-CA" sz="1200" dirty="0">
              <a:solidFill>
                <a:schemeClr val="tx1"/>
              </a:solidFill>
            </a:endParaRPr>
          </a:p>
        </p:txBody>
      </p:sp>
      <p:sp>
        <p:nvSpPr>
          <p:cNvPr id="67" name="Flèche vers le bas 66"/>
          <p:cNvSpPr/>
          <p:nvPr/>
        </p:nvSpPr>
        <p:spPr>
          <a:xfrm>
            <a:off x="7648238" y="3668482"/>
            <a:ext cx="144000" cy="180000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-27773"/>
            <a:ext cx="8229600" cy="1143000"/>
          </a:xfrm>
        </p:spPr>
        <p:txBody>
          <a:bodyPr/>
          <a:lstStyle/>
          <a:p>
            <a:pPr algn="l"/>
            <a:r>
              <a:rPr lang="fr-CA" dirty="0" smtClean="0">
                <a:solidFill>
                  <a:schemeClr val="bg1"/>
                </a:solidFill>
              </a:rPr>
              <a:t>Exemple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68" name="Rectangle avec flèche vers le bas 67"/>
          <p:cNvSpPr/>
          <p:nvPr/>
        </p:nvSpPr>
        <p:spPr>
          <a:xfrm>
            <a:off x="6463719" y="2911577"/>
            <a:ext cx="2530109" cy="396000"/>
          </a:xfrm>
          <a:prstGeom prst="downArrowCallo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solidFill>
                  <a:schemeClr val="tx1"/>
                </a:solidFill>
              </a:rPr>
              <a:t>Date du jour &lt; </a:t>
            </a:r>
            <a:r>
              <a:rPr lang="fr-CA" sz="1200" smtClean="0">
                <a:solidFill>
                  <a:schemeClr val="tx1"/>
                </a:solidFill>
              </a:rPr>
              <a:t>Date limite?</a:t>
            </a:r>
            <a:endParaRPr lang="fr-CA" sz="120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497660" y="3880968"/>
            <a:ext cx="2490645" cy="32993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 smtClean="0">
                <a:solidFill>
                  <a:schemeClr val="tx1"/>
                </a:solidFill>
              </a:rPr>
              <a:t>Amendement + Reclassement</a:t>
            </a:r>
            <a:endParaRPr lang="fr-CA" sz="1200" dirty="0">
              <a:solidFill>
                <a:schemeClr val="tx1"/>
              </a:solidFill>
            </a:endParaRPr>
          </a:p>
        </p:txBody>
      </p:sp>
      <p:grpSp>
        <p:nvGrpSpPr>
          <p:cNvPr id="70" name="Groupe 69"/>
          <p:cNvGrpSpPr/>
          <p:nvPr/>
        </p:nvGrpSpPr>
        <p:grpSpPr>
          <a:xfrm>
            <a:off x="6523602" y="4355096"/>
            <a:ext cx="2469360" cy="369332"/>
            <a:chOff x="2210166" y="4322870"/>
            <a:chExt cx="2498466" cy="369332"/>
          </a:xfrm>
        </p:grpSpPr>
        <p:sp>
          <p:nvSpPr>
            <p:cNvPr id="71" name="Rectangle 70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2439589" y="4322870"/>
              <a:ext cx="2269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/>
                <a:t>Date effective = </a:t>
              </a:r>
              <a:r>
                <a:rPr lang="fr-CA" sz="900" dirty="0" smtClean="0"/>
                <a:t>09 décembre (info fournie par cal. Fin.)</a:t>
              </a:r>
              <a:endParaRPr lang="fr-CA" sz="900" dirty="0"/>
            </a:p>
          </p:txBody>
        </p:sp>
      </p:grpSp>
      <p:grpSp>
        <p:nvGrpSpPr>
          <p:cNvPr id="73" name="Groupe 72"/>
          <p:cNvGrpSpPr/>
          <p:nvPr/>
        </p:nvGrpSpPr>
        <p:grpSpPr>
          <a:xfrm>
            <a:off x="6522944" y="4787391"/>
            <a:ext cx="2470884" cy="754053"/>
            <a:chOff x="2210166" y="4327608"/>
            <a:chExt cx="2500007" cy="754053"/>
          </a:xfrm>
        </p:grpSpPr>
        <p:sp>
          <p:nvSpPr>
            <p:cNvPr id="74" name="Rectangle 73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2415863" y="4327608"/>
              <a:ext cx="2294310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 smtClean="0"/>
                <a:t>Distribution budgétaire = </a:t>
              </a:r>
            </a:p>
            <a:p>
              <a:pPr lvl="0"/>
              <a:r>
                <a:rPr lang="fr-CA" sz="900" dirty="0" smtClean="0"/>
                <a:t>01 avril au 30 septembre </a:t>
              </a:r>
              <a:r>
                <a:rPr lang="fr-CA" sz="700" dirty="0" smtClean="0"/>
                <a:t>(80000)</a:t>
              </a:r>
            </a:p>
            <a:p>
              <a:pPr lvl="0"/>
              <a:r>
                <a:rPr lang="fr-CA" sz="900" dirty="0" smtClean="0"/>
                <a:t>01 octobre au 08 décembre </a:t>
              </a:r>
              <a:r>
                <a:rPr lang="fr-CA" sz="700" dirty="0" smtClean="0"/>
                <a:t>(89000 par reclassement salarial)</a:t>
              </a:r>
            </a:p>
            <a:p>
              <a:pPr lvl="0"/>
              <a:r>
                <a:rPr lang="fr-CA" sz="900" dirty="0" smtClean="0"/>
                <a:t>09 décembre 2018 au 31 mars </a:t>
              </a:r>
              <a:r>
                <a:rPr lang="fr-CA" sz="700" dirty="0" smtClean="0"/>
                <a:t>(89000).</a:t>
              </a:r>
              <a:endParaRPr lang="fr-CA" sz="700" dirty="0"/>
            </a:p>
          </p:txBody>
        </p:sp>
      </p:grpSp>
      <p:grpSp>
        <p:nvGrpSpPr>
          <p:cNvPr id="76" name="Groupe 75"/>
          <p:cNvGrpSpPr/>
          <p:nvPr/>
        </p:nvGrpSpPr>
        <p:grpSpPr>
          <a:xfrm>
            <a:off x="6524916" y="5538562"/>
            <a:ext cx="2468256" cy="507831"/>
            <a:chOff x="2210166" y="4212876"/>
            <a:chExt cx="2497348" cy="507831"/>
          </a:xfrm>
        </p:grpSpPr>
        <p:sp>
          <p:nvSpPr>
            <p:cNvPr id="77" name="Rectangle 76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2438471" y="4212876"/>
              <a:ext cx="226904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 smtClean="0"/>
                <a:t>Note = Un reclassement aura lieu pour le salaire passé sur le 80000 entre le 01 octobre et le 09 décembre.</a:t>
              </a:r>
              <a:endParaRPr lang="fr-CA" sz="900" dirty="0"/>
            </a:p>
          </p:txBody>
        </p:sp>
      </p:grpSp>
      <p:grpSp>
        <p:nvGrpSpPr>
          <p:cNvPr id="79" name="Groupe 78"/>
          <p:cNvGrpSpPr/>
          <p:nvPr/>
        </p:nvGrpSpPr>
        <p:grpSpPr>
          <a:xfrm>
            <a:off x="6522943" y="6028201"/>
            <a:ext cx="2469917" cy="369332"/>
            <a:chOff x="2210166" y="4313508"/>
            <a:chExt cx="2499028" cy="369332"/>
          </a:xfrm>
        </p:grpSpPr>
        <p:sp>
          <p:nvSpPr>
            <p:cNvPr id="80" name="Rectangle 79"/>
            <p:cNvSpPr/>
            <p:nvPr/>
          </p:nvSpPr>
          <p:spPr>
            <a:xfrm>
              <a:off x="2210166" y="4379423"/>
              <a:ext cx="183976" cy="21600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2440151" y="4313508"/>
              <a:ext cx="2269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CA" sz="900" dirty="0" smtClean="0"/>
                <a:t>Reclassement salarial quand le réel du salaire est passé aux livres.</a:t>
              </a:r>
              <a:endParaRPr lang="fr-CA" sz="900" dirty="0"/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412" y="4452821"/>
            <a:ext cx="122321" cy="108000"/>
          </a:xfrm>
          <a:prstGeom prst="rect">
            <a:avLst/>
          </a:prstGeom>
        </p:spPr>
      </p:pic>
      <p:pic>
        <p:nvPicPr>
          <p:cNvPr id="82" name="Imag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412" y="4887191"/>
            <a:ext cx="122321" cy="108000"/>
          </a:xfrm>
          <a:prstGeom prst="rect">
            <a:avLst/>
          </a:prstGeom>
        </p:spPr>
      </p:pic>
      <p:pic>
        <p:nvPicPr>
          <p:cNvPr id="83" name="Image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919" y="5748053"/>
            <a:ext cx="122321" cy="1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1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605" y="7020"/>
            <a:ext cx="6696395" cy="600728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fr-CA" dirty="0" smtClean="0">
                <a:solidFill>
                  <a:schemeClr val="bg1"/>
                </a:solidFill>
              </a:rPr>
              <a:t>Exemple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6438507" y="856662"/>
            <a:ext cx="1545996" cy="27573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/>
          <p:cNvSpPr/>
          <p:nvPr/>
        </p:nvSpPr>
        <p:spPr>
          <a:xfrm>
            <a:off x="2419546" y="3996964"/>
            <a:ext cx="1539712" cy="976017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Ellipse 16"/>
          <p:cNvSpPr/>
          <p:nvPr/>
        </p:nvSpPr>
        <p:spPr>
          <a:xfrm>
            <a:off x="3267173" y="5267177"/>
            <a:ext cx="5631730" cy="58839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Légende encadrée 1 17"/>
          <p:cNvSpPr/>
          <p:nvPr/>
        </p:nvSpPr>
        <p:spPr>
          <a:xfrm>
            <a:off x="176115" y="1180707"/>
            <a:ext cx="1809946" cy="923827"/>
          </a:xfrm>
          <a:prstGeom prst="borderCallout1">
            <a:avLst>
              <a:gd name="adj1" fmla="val -638"/>
              <a:gd name="adj2" fmla="val 99479"/>
              <a:gd name="adj3" fmla="val -21173"/>
              <a:gd name="adj4" fmla="val 346563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1100" dirty="0" smtClean="0"/>
              <a:t>La date effective est la prochaine période de paie à partir de laquelle le changement sera effectif dans le système. </a:t>
            </a:r>
            <a:endParaRPr lang="fr-CA" sz="1100" dirty="0"/>
          </a:p>
        </p:txBody>
      </p:sp>
      <p:sp>
        <p:nvSpPr>
          <p:cNvPr id="19" name="Légende encadrée 1 18"/>
          <p:cNvSpPr/>
          <p:nvPr/>
        </p:nvSpPr>
        <p:spPr>
          <a:xfrm>
            <a:off x="176115" y="3202707"/>
            <a:ext cx="2058038" cy="1770274"/>
          </a:xfrm>
          <a:prstGeom prst="borderCallout1">
            <a:avLst>
              <a:gd name="adj1" fmla="val 98342"/>
              <a:gd name="adj2" fmla="val 100521"/>
              <a:gd name="adj3" fmla="val 87071"/>
              <a:gd name="adj4" fmla="val 114673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CA" sz="1100" dirty="0" smtClean="0"/>
              <a:t>Les périodes de distribution correspondent à ce que le chercheur a demandé.</a:t>
            </a:r>
          </a:p>
          <a:p>
            <a:pPr algn="just"/>
            <a:r>
              <a:rPr lang="fr-CA" sz="1100" dirty="0" smtClean="0"/>
              <a:t>Le fait d’indiquer distinctement la période qui fera l’objet d’un amendement permet d’estimer le montant du salaire qui devra être reclassé (à des fins de validation au moment du reclassement). </a:t>
            </a:r>
            <a:endParaRPr lang="fr-CA" sz="1100" dirty="0"/>
          </a:p>
        </p:txBody>
      </p:sp>
      <p:sp>
        <p:nvSpPr>
          <p:cNvPr id="20" name="Légende encadrée 1 19"/>
          <p:cNvSpPr/>
          <p:nvPr/>
        </p:nvSpPr>
        <p:spPr>
          <a:xfrm>
            <a:off x="264172" y="5693790"/>
            <a:ext cx="1809946" cy="511697"/>
          </a:xfrm>
          <a:prstGeom prst="borderCallout1">
            <a:avLst>
              <a:gd name="adj1" fmla="val 50383"/>
              <a:gd name="adj2" fmla="val 100000"/>
              <a:gd name="adj3" fmla="val -22557"/>
              <a:gd name="adj4" fmla="val 166353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1100" dirty="0" smtClean="0"/>
              <a:t>La note confirme qu’il y aura un reclassement salarial. </a:t>
            </a:r>
            <a:endParaRPr lang="fr-CA" sz="1100" dirty="0"/>
          </a:p>
        </p:txBody>
      </p:sp>
      <p:sp>
        <p:nvSpPr>
          <p:cNvPr id="4" name="Rectangle 3"/>
          <p:cNvSpPr/>
          <p:nvPr/>
        </p:nvSpPr>
        <p:spPr>
          <a:xfrm>
            <a:off x="2607640" y="4449452"/>
            <a:ext cx="4722829" cy="254523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/>
          <p:cNvSpPr txBox="1"/>
          <p:nvPr/>
        </p:nvSpPr>
        <p:spPr>
          <a:xfrm>
            <a:off x="7494309" y="4289082"/>
            <a:ext cx="1470582" cy="55399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A" sz="1000" dirty="0" smtClean="0"/>
              <a:t>Période correspondant au reclassement qui sera fait. </a:t>
            </a:r>
            <a:endParaRPr lang="fr-CA" sz="1000" dirty="0"/>
          </a:p>
        </p:txBody>
      </p:sp>
      <p:cxnSp>
        <p:nvCxnSpPr>
          <p:cNvPr id="7" name="Connecteur droit avec flèche 6"/>
          <p:cNvCxnSpPr>
            <a:stCxn id="5" idx="1"/>
          </p:cNvCxnSpPr>
          <p:nvPr/>
        </p:nvCxnSpPr>
        <p:spPr>
          <a:xfrm flipH="1">
            <a:off x="7330469" y="4566081"/>
            <a:ext cx="163840" cy="106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5" idx="2"/>
            <a:endCxn id="17" idx="7"/>
          </p:cNvCxnSpPr>
          <p:nvPr/>
        </p:nvCxnSpPr>
        <p:spPr>
          <a:xfrm flipH="1">
            <a:off x="8074155" y="4843080"/>
            <a:ext cx="155445" cy="5102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49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Instructions au Centre de Recherche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8469984" cy="38417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CA" sz="2000" dirty="0" smtClean="0"/>
              <a:t>L’amendement doit indiquer: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fr-CA" sz="1800" dirty="0" smtClean="0"/>
              <a:t>La distribution budgétaire prévue, aux dates souhaitées par le chercheur.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fr-CA" sz="1600" dirty="0" smtClean="0"/>
              <a:t>Inscrire sur une ligne distincte la période qui fera l’objet d’un reclassement permet de valider plus facilement les données.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fr-CA" sz="1800" dirty="0" smtClean="0"/>
              <a:t>La date effective à partir de laquelle les changements de budgets seront intégrés dans le système.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fr-CA" sz="1800" dirty="0" smtClean="0"/>
              <a:t>Une note si un reclassement salarial aura lieu pour le salaire pour la période non couverte.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sz="2000" dirty="0" smtClean="0"/>
              <a:t>Si nécessaire, </a:t>
            </a:r>
            <a:r>
              <a:rPr lang="fr-CA" sz="2000" dirty="0" smtClean="0"/>
              <a:t>faire un </a:t>
            </a:r>
            <a:r>
              <a:rPr lang="fr-CA" sz="2000" dirty="0" smtClean="0"/>
              <a:t>reclassement salarial </a:t>
            </a:r>
            <a:r>
              <a:rPr lang="fr-CA" sz="2000" dirty="0" smtClean="0"/>
              <a:t>une </a:t>
            </a:r>
            <a:r>
              <a:rPr lang="fr-CA" sz="2000" dirty="0" smtClean="0"/>
              <a:t>fois que le salaire réel sera passé aux </a:t>
            </a:r>
            <a:r>
              <a:rPr lang="fr-CA" sz="2000" dirty="0" smtClean="0"/>
              <a:t>livres et l’envoyer à la GP.</a:t>
            </a:r>
            <a:endParaRPr lang="fr-CA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fr-CA" sz="2000" dirty="0" smtClean="0"/>
              <a:t>Valider les périodes de paie suivantes que l’amendement et le reclassement ont bien été traités. </a:t>
            </a:r>
          </a:p>
        </p:txBody>
      </p:sp>
    </p:spTree>
    <p:extLst>
      <p:ext uri="{BB962C8B-B14F-4D97-AF65-F5344CB8AC3E}">
        <p14:creationId xmlns:p14="http://schemas.microsoft.com/office/powerpoint/2010/main" val="2530970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Instructions à la GP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8055204" cy="38417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CA" dirty="0" smtClean="0"/>
              <a:t>Approuver l’amendement et faire les suivis nécessaires (ajustements de réserves, etc…),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 smtClean="0"/>
              <a:t>Traiter le reclassement lorsque celui-ci sera reçu.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22511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Instructions aux RH du CHU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8055204" cy="38417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CA" dirty="0" smtClean="0"/>
              <a:t>Traiter l’amendement en considérant le changement à partir de la </a:t>
            </a:r>
            <a:r>
              <a:rPr lang="fr-CA" u="sng" dirty="0" smtClean="0"/>
              <a:t>date effective </a:t>
            </a:r>
            <a:r>
              <a:rPr lang="fr-CA" dirty="0" smtClean="0"/>
              <a:t>(en haut, à droite de l’amendement).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 smtClean="0"/>
              <a:t>Ne pas considérer le changement de budget avant la date effective.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1069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Instructions à la </a:t>
            </a:r>
            <a:r>
              <a:rPr lang="fr-CA" dirty="0" err="1" smtClean="0"/>
              <a:t>Rému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8055204" cy="38417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CA" dirty="0" smtClean="0"/>
              <a:t>Ne pas faire de rétroactions dans les cas d’amendements de budgets rétroactifs.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89025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1"/>
          <p:cNvSpPr>
            <a:spLocks noGrp="1"/>
          </p:cNvSpPr>
          <p:nvPr>
            <p:ph type="title"/>
          </p:nvPr>
        </p:nvSpPr>
        <p:spPr>
          <a:xfrm>
            <a:off x="457200" y="1193800"/>
            <a:ext cx="8229600" cy="773113"/>
          </a:xfrm>
        </p:spPr>
        <p:txBody>
          <a:bodyPr/>
          <a:lstStyle/>
          <a:p>
            <a:r>
              <a:rPr lang="fr-CA" altLang="fr-F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Merci d’avoir </a:t>
            </a:r>
            <a:r>
              <a:rPr lang="fr-CA" altLang="fr-F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consulté cette </a:t>
            </a:r>
            <a:r>
              <a:rPr lang="fr-CA" altLang="fr-F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capsule</a:t>
            </a:r>
          </a:p>
        </p:txBody>
      </p:sp>
      <p:sp>
        <p:nvSpPr>
          <p:cNvPr id="34819" name="ZoneTexte 5"/>
          <p:cNvSpPr txBox="1">
            <a:spLocks noChangeArrowheads="1"/>
          </p:cNvSpPr>
          <p:nvPr/>
        </p:nvSpPr>
        <p:spPr bwMode="auto">
          <a:xfrm>
            <a:off x="357188" y="2820988"/>
            <a:ext cx="81692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F7F7F"/>
              </a:buClr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fr-FR" sz="1800" dirty="0" smtClean="0"/>
              <a:t>En </a:t>
            </a:r>
            <a:r>
              <a:rPr lang="fr-CA" altLang="fr-FR" sz="1800" dirty="0"/>
              <a:t>cas de questions, n’hésitez pas à contacter l’équipe Agora à l’adresse: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fr-FR" sz="1800" dirty="0"/>
              <a:t>Agora.crchudequebec.ulaval.ca ou au 418-525-4444 poste 54411 (Barbara Verson).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CA" altLang="fr-FR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resentation_powerpoint_gabarit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presentation_powerpoint_gabarit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5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6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5262</TotalTime>
  <Words>726</Words>
  <Application>Microsoft Office PowerPoint</Application>
  <PresentationFormat>Affichage à l'écran (4:3)</PresentationFormat>
  <Paragraphs>86</Paragraphs>
  <Slides>11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11</vt:i4>
      </vt:variant>
    </vt:vector>
  </HeadingPairs>
  <TitlesOfParts>
    <vt:vector size="26" baseType="lpstr">
      <vt:lpstr>MS PGothic</vt:lpstr>
      <vt:lpstr>MS PGothic</vt:lpstr>
      <vt:lpstr>Arial</vt:lpstr>
      <vt:lpstr>Calibri</vt:lpstr>
      <vt:lpstr>Univers 55</vt:lpstr>
      <vt:lpstr>Wingdings</vt:lpstr>
      <vt:lpstr>1_Thème Office</vt:lpstr>
      <vt:lpstr>2_Thème Office</vt:lpstr>
      <vt:lpstr>presentation_powerpoint_gabarit</vt:lpstr>
      <vt:lpstr>3_Thème Office</vt:lpstr>
      <vt:lpstr>Thème Office</vt:lpstr>
      <vt:lpstr>4_Thème Office</vt:lpstr>
      <vt:lpstr>1_presentation_powerpoint_gabarit</vt:lpstr>
      <vt:lpstr>5_Thème Office</vt:lpstr>
      <vt:lpstr>6_Thème Office</vt:lpstr>
      <vt:lpstr>AGORA</vt:lpstr>
      <vt:lpstr>Amendement budgétaire rétroactif</vt:lpstr>
      <vt:lpstr>Présentation PowerPoint</vt:lpstr>
      <vt:lpstr>Exemple</vt:lpstr>
      <vt:lpstr>Exemple</vt:lpstr>
      <vt:lpstr>Exemple</vt:lpstr>
      <vt:lpstr>Instructions au Centre de Recherche</vt:lpstr>
      <vt:lpstr>Instructions à la GP</vt:lpstr>
      <vt:lpstr>Instructions aux RH du CHU</vt:lpstr>
      <vt:lpstr>Instructions à la Rému</vt:lpstr>
      <vt:lpstr>Merci d’avoir consulté cette capsule</vt:lpstr>
    </vt:vector>
  </TitlesOfParts>
  <Company>CHUQ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Graphistes</dc:creator>
  <cp:lastModifiedBy>Chantal Pelchat</cp:lastModifiedBy>
  <cp:revision>401</cp:revision>
  <cp:lastPrinted>2013-09-11T18:49:18Z</cp:lastPrinted>
  <dcterms:created xsi:type="dcterms:W3CDTF">2014-08-25T13:37:38Z</dcterms:created>
  <dcterms:modified xsi:type="dcterms:W3CDTF">2018-11-30T13:34:20Z</dcterms:modified>
</cp:coreProperties>
</file>