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slideLayouts/slideLayout24.xml" ContentType="application/vnd.openxmlformats-officedocument.presentationml.slideLayout+xml"/>
  <Override PartName="/ppt/theme/theme7.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8.xml" ContentType="application/vnd.openxmlformats-officedocument.theme+xml"/>
  <Override PartName="/ppt/slideLayouts/slideLayout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66" r:id="rId2"/>
    <p:sldMasterId id="2147483946" r:id="rId3"/>
    <p:sldMasterId id="2147483951" r:id="rId4"/>
    <p:sldMasterId id="2147484011" r:id="rId5"/>
    <p:sldMasterId id="2147483954" r:id="rId6"/>
    <p:sldMasterId id="2147484004" r:id="rId7"/>
    <p:sldMasterId id="2147484006" r:id="rId8"/>
    <p:sldMasterId id="2147484009" r:id="rId9"/>
  </p:sldMasterIdLst>
  <p:notesMasterIdLst>
    <p:notesMasterId r:id="rId57"/>
  </p:notesMasterIdLst>
  <p:handoutMasterIdLst>
    <p:handoutMasterId r:id="rId58"/>
  </p:handoutMasterIdLst>
  <p:sldIdLst>
    <p:sldId id="289" r:id="rId10"/>
    <p:sldId id="371" r:id="rId11"/>
    <p:sldId id="374" r:id="rId12"/>
    <p:sldId id="375" r:id="rId13"/>
    <p:sldId id="376" r:id="rId14"/>
    <p:sldId id="419" r:id="rId15"/>
    <p:sldId id="378" r:id="rId16"/>
    <p:sldId id="379" r:id="rId17"/>
    <p:sldId id="380" r:id="rId18"/>
    <p:sldId id="381" r:id="rId19"/>
    <p:sldId id="382" r:id="rId20"/>
    <p:sldId id="383" r:id="rId21"/>
    <p:sldId id="385" r:id="rId22"/>
    <p:sldId id="384" r:id="rId23"/>
    <p:sldId id="387" r:id="rId24"/>
    <p:sldId id="421" r:id="rId25"/>
    <p:sldId id="388" r:id="rId26"/>
    <p:sldId id="389" r:id="rId27"/>
    <p:sldId id="422" r:id="rId28"/>
    <p:sldId id="390" r:id="rId29"/>
    <p:sldId id="391" r:id="rId30"/>
    <p:sldId id="392" r:id="rId31"/>
    <p:sldId id="393" r:id="rId32"/>
    <p:sldId id="394" r:id="rId33"/>
    <p:sldId id="396" r:id="rId34"/>
    <p:sldId id="423" r:id="rId35"/>
    <p:sldId id="424" r:id="rId36"/>
    <p:sldId id="398" r:id="rId37"/>
    <p:sldId id="397" r:id="rId38"/>
    <p:sldId id="400" r:id="rId39"/>
    <p:sldId id="401" r:id="rId40"/>
    <p:sldId id="402" r:id="rId41"/>
    <p:sldId id="403" r:id="rId42"/>
    <p:sldId id="405" r:id="rId43"/>
    <p:sldId id="425" r:id="rId44"/>
    <p:sldId id="426" r:id="rId45"/>
    <p:sldId id="407" r:id="rId46"/>
    <p:sldId id="406" r:id="rId47"/>
    <p:sldId id="408" r:id="rId48"/>
    <p:sldId id="410" r:id="rId49"/>
    <p:sldId id="409" r:id="rId50"/>
    <p:sldId id="420" r:id="rId51"/>
    <p:sldId id="411" r:id="rId52"/>
    <p:sldId id="412" r:id="rId53"/>
    <p:sldId id="417" r:id="rId54"/>
    <p:sldId id="418" r:id="rId55"/>
    <p:sldId id="317" r:id="rId56"/>
  </p:sldIdLst>
  <p:sldSz cx="9144000" cy="6858000" type="screen4x3"/>
  <p:notesSz cx="7010400" cy="9296400"/>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568">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AC46A"/>
    <a:srgbClr val="EDEDED"/>
    <a:srgbClr val="E4E5E5"/>
    <a:srgbClr val="6BBBA8"/>
    <a:srgbClr val="7B660E"/>
    <a:srgbClr val="4D9B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91" autoAdjust="0"/>
  </p:normalViewPr>
  <p:slideViewPr>
    <p:cSldViewPr snapToGrid="0" snapToObjects="1">
      <p:cViewPr varScale="1">
        <p:scale>
          <a:sx n="116" d="100"/>
          <a:sy n="116" d="100"/>
        </p:scale>
        <p:origin x="1464" y="108"/>
      </p:cViewPr>
      <p:guideLst>
        <p:guide orient="horz" pos="2160"/>
        <p:guide pos="568"/>
      </p:guideLst>
    </p:cSldViewPr>
  </p:slideViewPr>
  <p:outlineViewPr>
    <p:cViewPr>
      <p:scale>
        <a:sx n="25" d="100"/>
        <a:sy n="25" d="100"/>
      </p:scale>
      <p:origin x="0" y="0"/>
    </p:cViewPr>
  </p:outlineViewPr>
  <p:notesTextViewPr>
    <p:cViewPr>
      <p:scale>
        <a:sx n="150" d="100"/>
        <a:sy n="150" d="100"/>
      </p:scale>
      <p:origin x="0" y="0"/>
    </p:cViewPr>
  </p:notesTextViewPr>
  <p:sorterViewPr>
    <p:cViewPr>
      <p:scale>
        <a:sx n="66" d="100"/>
        <a:sy n="66" d="100"/>
      </p:scale>
      <p:origin x="0" y="0"/>
    </p:cViewPr>
  </p:sorterViewPr>
  <p:notesViewPr>
    <p:cSldViewPr snapToGrid="0" snapToObjects="1">
      <p:cViewPr varScale="1">
        <p:scale>
          <a:sx n="53" d="100"/>
          <a:sy n="53" d="100"/>
        </p:scale>
        <p:origin x="-1842" y="-8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5138"/>
          </a:xfrm>
          <a:prstGeom prst="rect">
            <a:avLst/>
          </a:prstGeom>
        </p:spPr>
        <p:txBody>
          <a:bodyPr vert="horz" lIns="91440" tIns="45720" rIns="91440" bIns="45720" rtlCol="0"/>
          <a:lstStyle>
            <a:lvl1pPr algn="l" eaLnBrk="1" hangingPunct="1">
              <a:defRPr sz="1200">
                <a:latin typeface="Arial" charset="0"/>
                <a:ea typeface="ＭＳ Ｐゴシック" charset="-128"/>
                <a:cs typeface="+mn-cs"/>
              </a:defRPr>
            </a:lvl1pPr>
          </a:lstStyle>
          <a:p>
            <a:pPr>
              <a:defRPr/>
            </a:pPr>
            <a:endParaRPr lang="fr-CA"/>
          </a:p>
        </p:txBody>
      </p:sp>
      <p:sp>
        <p:nvSpPr>
          <p:cNvPr id="3" name="Espace réservé de la date 2"/>
          <p:cNvSpPr>
            <a:spLocks noGrp="1"/>
          </p:cNvSpPr>
          <p:nvPr>
            <p:ph type="dt" sz="quarter" idx="1"/>
          </p:nvPr>
        </p:nvSpPr>
        <p:spPr>
          <a:xfrm>
            <a:off x="3970938" y="0"/>
            <a:ext cx="303784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9F700DA7-18C5-4651-AAD9-02829228B624}" type="datetime1">
              <a:rPr lang="fr-CA"/>
              <a:pPr>
                <a:defRPr/>
              </a:pPr>
              <a:t>2018-12-03</a:t>
            </a:fld>
            <a:endParaRPr lang="fr-CA"/>
          </a:p>
        </p:txBody>
      </p:sp>
      <p:sp>
        <p:nvSpPr>
          <p:cNvPr id="4" name="Espace réservé du pied de page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eaLnBrk="1" hangingPunct="1">
              <a:defRPr sz="1200">
                <a:latin typeface="Arial" charset="0"/>
                <a:ea typeface="ＭＳ Ｐゴシック" charset="-128"/>
                <a:cs typeface="+mn-cs"/>
              </a:defRPr>
            </a:lvl1pPr>
          </a:lstStyle>
          <a:p>
            <a:pPr>
              <a:defRPr/>
            </a:pPr>
            <a:endParaRPr lang="fr-CA"/>
          </a:p>
        </p:txBody>
      </p:sp>
      <p:sp>
        <p:nvSpPr>
          <p:cNvPr id="5" name="Espace réservé du numéro de diapositive 4"/>
          <p:cNvSpPr>
            <a:spLocks noGrp="1"/>
          </p:cNvSpPr>
          <p:nvPr>
            <p:ph type="sldNum" sz="quarter" idx="3"/>
          </p:nvPr>
        </p:nvSpPr>
        <p:spPr>
          <a:xfrm>
            <a:off x="3970938" y="8829675"/>
            <a:ext cx="303784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D2C0A45-793D-4A78-A251-0C241D8A14EC}" type="slidenum">
              <a:rPr lang="fr-CA" altLang="fr-FR"/>
              <a:pPr>
                <a:defRPr/>
              </a:pPr>
              <a:t>‹N°›</a:t>
            </a:fld>
            <a:endParaRPr lang="fr-CA" altLang="fr-FR"/>
          </a:p>
        </p:txBody>
      </p:sp>
    </p:spTree>
    <p:extLst>
      <p:ext uri="{BB962C8B-B14F-4D97-AF65-F5344CB8AC3E}">
        <p14:creationId xmlns:p14="http://schemas.microsoft.com/office/powerpoint/2010/main" val="2946701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3970938" y="0"/>
            <a:ext cx="303784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27784BDC-73CF-4662-813D-3704F178CA24}" type="datetime1">
              <a:rPr lang="fr-FR"/>
              <a:pPr>
                <a:defRPr/>
              </a:pPr>
              <a:t>03/12/2018</a:t>
            </a:fld>
            <a:endParaRPr lang="fr-FR"/>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701040" y="4416426"/>
            <a:ext cx="5608320" cy="4183063"/>
          </a:xfrm>
          <a:prstGeom prst="rect">
            <a:avLst/>
          </a:prstGeom>
        </p:spPr>
        <p:txBody>
          <a:bodyPr vert="horz" wrap="square" lIns="91440" tIns="45720" rIns="91440" bIns="45720" numCol="1" anchor="t" anchorCtr="0" compatLnSpc="1">
            <a:prstTxWarp prst="textNoShape">
              <a:avLst/>
            </a:prstTxWarp>
            <a:normAutofit/>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endParaRPr lang="fr-FR" noProof="0"/>
          </a:p>
        </p:txBody>
      </p:sp>
      <p:sp>
        <p:nvSpPr>
          <p:cNvPr id="6" name="Espace réservé du pied de page 5"/>
          <p:cNvSpPr>
            <a:spLocks noGrp="1"/>
          </p:cNvSpPr>
          <p:nvPr>
            <p:ph type="ftr" sz="quarter" idx="4"/>
          </p:nvPr>
        </p:nvSpPr>
        <p:spPr>
          <a:xfrm>
            <a:off x="0" y="8829675"/>
            <a:ext cx="3037840"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7" name="Espace réservé du numéro de diapositive 6"/>
          <p:cNvSpPr>
            <a:spLocks noGrp="1"/>
          </p:cNvSpPr>
          <p:nvPr>
            <p:ph type="sldNum" sz="quarter" idx="5"/>
          </p:nvPr>
        </p:nvSpPr>
        <p:spPr>
          <a:xfrm>
            <a:off x="3970938" y="8829675"/>
            <a:ext cx="303784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82B923CC-9DF7-4B04-A579-8E75496AA309}" type="slidenum">
              <a:rPr lang="fr-FR" altLang="fr-FR"/>
              <a:pPr>
                <a:defRPr/>
              </a:pPr>
              <a:t>‹N°›</a:t>
            </a:fld>
            <a:endParaRPr lang="fr-FR" altLang="fr-FR"/>
          </a:p>
        </p:txBody>
      </p:sp>
    </p:spTree>
    <p:extLst>
      <p:ext uri="{BB962C8B-B14F-4D97-AF65-F5344CB8AC3E}">
        <p14:creationId xmlns:p14="http://schemas.microsoft.com/office/powerpoint/2010/main" val="1639690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58420" y="1270003"/>
            <a:ext cx="8647040" cy="1143000"/>
          </a:xfrm>
          <a:prstGeom prst="rect">
            <a:avLst/>
          </a:prstGeom>
        </p:spPr>
        <p:txBody>
          <a:bodyPr/>
          <a:lstStyle>
            <a:lvl1pPr algn="l">
              <a:defRPr sz="3200" b="1" cap="all">
                <a:solidFill>
                  <a:srgbClr val="1F497D"/>
                </a:solidFill>
                <a:latin typeface="+mj-lt"/>
                <a:cs typeface="Arial" pitchFamily="34" charset="0"/>
              </a:defRPr>
            </a:lvl1pPr>
          </a:lstStyle>
          <a:p>
            <a:r>
              <a:rPr lang="fr-CA" dirty="0"/>
              <a:t>Cliquez et modifiez le titre</a:t>
            </a:r>
            <a:endParaRPr lang="fr-FR" dirty="0"/>
          </a:p>
        </p:txBody>
      </p:sp>
      <p:sp>
        <p:nvSpPr>
          <p:cNvPr id="3" name="Espace réservé du contenu 2"/>
          <p:cNvSpPr>
            <a:spLocks noGrp="1"/>
          </p:cNvSpPr>
          <p:nvPr>
            <p:ph idx="1"/>
          </p:nvPr>
        </p:nvSpPr>
        <p:spPr>
          <a:xfrm>
            <a:off x="258419" y="2142067"/>
            <a:ext cx="8647041" cy="3984096"/>
          </a:xfrm>
          <a:prstGeom prst="rect">
            <a:avLst/>
          </a:prstGeom>
        </p:spPr>
        <p:txBody>
          <a:bodyPr/>
          <a:lstStyle>
            <a:lvl1pPr>
              <a:buClr>
                <a:srgbClr val="4D9BA2"/>
              </a:buClr>
              <a:buFont typeface="Arial"/>
              <a:buChar char="•"/>
              <a:defRPr sz="3000"/>
            </a:lvl1pPr>
            <a:lvl2pPr>
              <a:buClr>
                <a:schemeClr val="tx2"/>
              </a:buClr>
              <a:buFont typeface="Arial"/>
              <a:buChar char="•"/>
              <a:defRPr/>
            </a:lvl2pPr>
            <a:lvl3pPr>
              <a:buClr>
                <a:srgbClr val="7B660E"/>
              </a:buClr>
              <a:buFont typeface="Arial"/>
              <a:buChar char="•"/>
              <a:defRPr/>
            </a:lvl3pPr>
            <a:lvl4pPr>
              <a:buClr>
                <a:srgbClr val="6BBBA8"/>
              </a:buClr>
              <a:buFont typeface="Arial"/>
              <a:buChar char="•"/>
              <a:defRPr/>
            </a:lvl4pPr>
            <a:lvl5pPr>
              <a:buClr>
                <a:srgbClr val="FF0000"/>
              </a:buClr>
              <a:buFont typeface="Arial"/>
              <a:buChar char="•"/>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numéro de diapositive 5"/>
          <p:cNvSpPr>
            <a:spLocks noGrp="1"/>
          </p:cNvSpPr>
          <p:nvPr>
            <p:ph type="sldNum" sz="quarter" idx="10"/>
          </p:nvPr>
        </p:nvSpPr>
        <p:spPr>
          <a:xfrm>
            <a:off x="6805613" y="6356350"/>
            <a:ext cx="2133600" cy="365125"/>
          </a:xfrm>
        </p:spPr>
        <p:txBody>
          <a:bodyPr/>
          <a:lstStyle>
            <a:lvl1pPr>
              <a:defRPr/>
            </a:lvl1pPr>
          </a:lstStyle>
          <a:p>
            <a:pPr>
              <a:defRPr/>
            </a:pPr>
            <a:fld id="{1A62A65C-2CB8-4165-81F7-4E5D58714CB5}" type="slidenum">
              <a:rPr lang="fr-FR" altLang="fr-FR"/>
              <a:pPr>
                <a:defRPr/>
              </a:pPr>
              <a:t>‹N°›</a:t>
            </a:fld>
            <a:endParaRPr lang="fr-FR" altLang="fr-FR"/>
          </a:p>
        </p:txBody>
      </p:sp>
    </p:spTree>
    <p:extLst>
      <p:ext uri="{BB962C8B-B14F-4D97-AF65-F5344CB8AC3E}">
        <p14:creationId xmlns:p14="http://schemas.microsoft.com/office/powerpoint/2010/main" val="2898344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271671" y="1270003"/>
            <a:ext cx="8673545" cy="804330"/>
          </a:xfrm>
          <a:prstGeom prst="rect">
            <a:avLst/>
          </a:prstGeom>
        </p:spPr>
        <p:txBody>
          <a:bodyPr/>
          <a:lstStyle>
            <a:lvl1pPr algn="l">
              <a:defRPr sz="3000" b="1" cap="all">
                <a:solidFill>
                  <a:srgbClr val="1F497D"/>
                </a:solidFill>
                <a:latin typeface="+mj-lt"/>
                <a:cs typeface="Arial" pitchFamily="34" charset="0"/>
              </a:defRPr>
            </a:lvl1pPr>
          </a:lstStyle>
          <a:p>
            <a:r>
              <a:rPr lang="fr-CA" dirty="0"/>
              <a:t>Cliquez et modifiez le titre</a:t>
            </a:r>
            <a:endParaRPr lang="fr-FR" dirty="0"/>
          </a:p>
        </p:txBody>
      </p:sp>
      <p:sp>
        <p:nvSpPr>
          <p:cNvPr id="3" name="Espace réservé du contenu 2"/>
          <p:cNvSpPr>
            <a:spLocks noGrp="1"/>
          </p:cNvSpPr>
          <p:nvPr>
            <p:ph sz="half" idx="1"/>
          </p:nvPr>
        </p:nvSpPr>
        <p:spPr>
          <a:xfrm>
            <a:off x="457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p:cNvSpPr>
            <a:spLocks noGrp="1"/>
          </p:cNvSpPr>
          <p:nvPr>
            <p:ph sz="half" idx="2"/>
          </p:nvPr>
        </p:nvSpPr>
        <p:spPr>
          <a:xfrm>
            <a:off x="4648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numéro de diapositive 5"/>
          <p:cNvSpPr>
            <a:spLocks noGrp="1"/>
          </p:cNvSpPr>
          <p:nvPr>
            <p:ph type="sldNum" sz="quarter" idx="10"/>
          </p:nvPr>
        </p:nvSpPr>
        <p:spPr/>
        <p:txBody>
          <a:bodyPr/>
          <a:lstStyle>
            <a:lvl1pPr>
              <a:defRPr/>
            </a:lvl1pPr>
          </a:lstStyle>
          <a:p>
            <a:pPr>
              <a:defRPr/>
            </a:pPr>
            <a:fld id="{C9FF3382-D89E-4C17-A699-61E2A195CC42}" type="slidenum">
              <a:rPr lang="fr-FR" altLang="fr-FR"/>
              <a:pPr>
                <a:defRPr/>
              </a:pPr>
              <a:t>‹N°›</a:t>
            </a:fld>
            <a:endParaRPr lang="fr-FR" altLang="fr-FR"/>
          </a:p>
        </p:txBody>
      </p:sp>
    </p:spTree>
    <p:extLst>
      <p:ext uri="{BB962C8B-B14F-4D97-AF65-F5344CB8AC3E}">
        <p14:creationId xmlns:p14="http://schemas.microsoft.com/office/powerpoint/2010/main" val="1800464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278470"/>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texte 2"/>
          <p:cNvSpPr>
            <a:spLocks noGrp="1"/>
          </p:cNvSpPr>
          <p:nvPr>
            <p:ph type="body" idx="1"/>
          </p:nvPr>
        </p:nvSpPr>
        <p:spPr>
          <a:xfrm>
            <a:off x="457200" y="1984905"/>
            <a:ext cx="4040188"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p:cNvSpPr>
            <a:spLocks noGrp="1"/>
          </p:cNvSpPr>
          <p:nvPr>
            <p:ph sz="half" idx="2"/>
          </p:nvPr>
        </p:nvSpPr>
        <p:spPr>
          <a:xfrm>
            <a:off x="457200" y="2770187"/>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p:cNvSpPr>
            <a:spLocks noGrp="1"/>
          </p:cNvSpPr>
          <p:nvPr>
            <p:ph type="body" sz="quarter" idx="3"/>
          </p:nvPr>
        </p:nvSpPr>
        <p:spPr>
          <a:xfrm>
            <a:off x="4645025" y="1984905"/>
            <a:ext cx="4041775"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p:cNvSpPr>
            <a:spLocks noGrp="1"/>
          </p:cNvSpPr>
          <p:nvPr>
            <p:ph sz="quarter" idx="4"/>
          </p:nvPr>
        </p:nvSpPr>
        <p:spPr>
          <a:xfrm>
            <a:off x="4645025" y="2770187"/>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u numéro de diapositive 5"/>
          <p:cNvSpPr>
            <a:spLocks noGrp="1"/>
          </p:cNvSpPr>
          <p:nvPr>
            <p:ph type="sldNum" sz="quarter" idx="10"/>
          </p:nvPr>
        </p:nvSpPr>
        <p:spPr/>
        <p:txBody>
          <a:bodyPr/>
          <a:lstStyle>
            <a:lvl1pPr>
              <a:defRPr/>
            </a:lvl1pPr>
          </a:lstStyle>
          <a:p>
            <a:pPr>
              <a:defRPr/>
            </a:pPr>
            <a:fld id="{14B184DA-1B80-46B2-8C5E-C352AC1248C5}" type="slidenum">
              <a:rPr lang="fr-FR" altLang="fr-FR"/>
              <a:pPr>
                <a:defRPr/>
              </a:pPr>
              <a:t>‹N°›</a:t>
            </a:fld>
            <a:endParaRPr lang="fr-FR" altLang="fr-FR"/>
          </a:p>
        </p:txBody>
      </p:sp>
    </p:spTree>
    <p:extLst>
      <p:ext uri="{BB962C8B-B14F-4D97-AF65-F5344CB8AC3E}">
        <p14:creationId xmlns:p14="http://schemas.microsoft.com/office/powerpoint/2010/main" val="1510952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303867"/>
            <a:ext cx="3008313" cy="1162050"/>
          </a:xfrm>
          <a:prstGeom prst="rect">
            <a:avLst/>
          </a:prstGeom>
        </p:spPr>
        <p:txBody>
          <a:bodyPr anchor="b"/>
          <a:lstStyle>
            <a:lvl1pPr algn="l">
              <a:defRPr sz="2000" b="1"/>
            </a:lvl1pPr>
          </a:lstStyle>
          <a:p>
            <a:r>
              <a:rPr lang="fr-CA" dirty="0"/>
              <a:t>Cliquez et modifiez le titre</a:t>
            </a:r>
            <a:endParaRPr lang="fr-FR" dirty="0"/>
          </a:p>
        </p:txBody>
      </p:sp>
      <p:sp>
        <p:nvSpPr>
          <p:cNvPr id="3" name="Espace réservé du contenu 2"/>
          <p:cNvSpPr>
            <a:spLocks noGrp="1"/>
          </p:cNvSpPr>
          <p:nvPr>
            <p:ph idx="1"/>
          </p:nvPr>
        </p:nvSpPr>
        <p:spPr>
          <a:xfrm>
            <a:off x="3575050" y="1303867"/>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p:cNvSpPr>
            <a:spLocks noGrp="1"/>
          </p:cNvSpPr>
          <p:nvPr>
            <p:ph type="body" sz="half" idx="2"/>
          </p:nvPr>
        </p:nvSpPr>
        <p:spPr>
          <a:xfrm>
            <a:off x="457200" y="2465917"/>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0EE00A84-3CB1-4026-8E05-E0990E00AE13}" type="slidenum">
              <a:rPr lang="fr-FR" altLang="fr-FR"/>
              <a:pPr>
                <a:defRPr/>
              </a:pPr>
              <a:t>‹N°›</a:t>
            </a:fld>
            <a:endParaRPr lang="fr-FR" altLang="fr-FR"/>
          </a:p>
        </p:txBody>
      </p:sp>
    </p:spTree>
    <p:extLst>
      <p:ext uri="{BB962C8B-B14F-4D97-AF65-F5344CB8AC3E}">
        <p14:creationId xmlns:p14="http://schemas.microsoft.com/office/powerpoint/2010/main" val="144888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5486400"/>
            <a:ext cx="5486400" cy="566738"/>
          </a:xfrm>
          <a:prstGeom prst="rect">
            <a:avLst/>
          </a:prstGeom>
        </p:spPr>
        <p:txBody>
          <a:bodyPr anchor="b"/>
          <a:lstStyle>
            <a:lvl1pPr algn="l">
              <a:defRPr sz="2000" b="1"/>
            </a:lvl1pPr>
          </a:lstStyle>
          <a:p>
            <a:r>
              <a:rPr lang="fr-CA"/>
              <a:t>Cliquez et modifiez le titre</a:t>
            </a:r>
            <a:endParaRPr lang="fr-FR"/>
          </a:p>
        </p:txBody>
      </p:sp>
      <p:sp>
        <p:nvSpPr>
          <p:cNvPr id="3" name="Espace réservé pour une image  2"/>
          <p:cNvSpPr>
            <a:spLocks noGrp="1"/>
          </p:cNvSpPr>
          <p:nvPr>
            <p:ph type="pic" idx="1"/>
          </p:nvPr>
        </p:nvSpPr>
        <p:spPr>
          <a:xfrm>
            <a:off x="1792288" y="12985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60531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8C4CE2E5-E596-4589-BD18-77325315E84E}" type="slidenum">
              <a:rPr lang="fr-FR" altLang="fr-FR"/>
              <a:pPr>
                <a:defRPr/>
              </a:pPr>
              <a:t>‹N°›</a:t>
            </a:fld>
            <a:endParaRPr lang="fr-FR" altLang="fr-FR"/>
          </a:p>
        </p:txBody>
      </p:sp>
    </p:spTree>
    <p:extLst>
      <p:ext uri="{BB962C8B-B14F-4D97-AF65-F5344CB8AC3E}">
        <p14:creationId xmlns:p14="http://schemas.microsoft.com/office/powerpoint/2010/main" val="71771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270003"/>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contenu 2"/>
          <p:cNvSpPr>
            <a:spLocks noGrp="1"/>
          </p:cNvSpPr>
          <p:nvPr>
            <p:ph idx="1"/>
          </p:nvPr>
        </p:nvSpPr>
        <p:spPr>
          <a:xfrm>
            <a:off x="457200" y="2142067"/>
            <a:ext cx="8229600" cy="3984096"/>
          </a:xfrm>
          <a:prstGeom prst="rect">
            <a:avLst/>
          </a:prstGeom>
        </p:spPr>
        <p:txBody>
          <a:bodyPr/>
          <a:lstStyle>
            <a:lvl1pPr>
              <a:buClr>
                <a:srgbClr val="4D9BA2"/>
              </a:buClr>
              <a:buFont typeface="Arial"/>
              <a:buChar char="•"/>
              <a:defRPr/>
            </a:lvl1pPr>
            <a:lvl2pPr>
              <a:buClr>
                <a:schemeClr val="tx2"/>
              </a:buClr>
              <a:buFont typeface="Arial"/>
              <a:buChar char="•"/>
              <a:defRPr/>
            </a:lvl2pPr>
            <a:lvl3pPr>
              <a:buClr>
                <a:srgbClr val="7B660E"/>
              </a:buClr>
              <a:buFont typeface="Arial"/>
              <a:buChar char="•"/>
              <a:defRPr/>
            </a:lvl3pPr>
            <a:lvl4pPr>
              <a:buClr>
                <a:srgbClr val="6BBBA8"/>
              </a:buClr>
              <a:buFont typeface="Arial"/>
              <a:buChar char="•"/>
              <a:defRPr/>
            </a:lvl4pPr>
            <a:lvl5pPr>
              <a:buClr>
                <a:srgbClr val="FF0000"/>
              </a:buClr>
              <a:buFont typeface="Arial"/>
              <a:buChar char="•"/>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numéro de diapositive 5"/>
          <p:cNvSpPr>
            <a:spLocks noGrp="1"/>
          </p:cNvSpPr>
          <p:nvPr>
            <p:ph type="sldNum" sz="quarter" idx="10"/>
          </p:nvPr>
        </p:nvSpPr>
        <p:spPr/>
        <p:txBody>
          <a:bodyPr/>
          <a:lstStyle>
            <a:lvl1pPr>
              <a:defRPr/>
            </a:lvl1pPr>
          </a:lstStyle>
          <a:p>
            <a:pPr>
              <a:defRPr/>
            </a:pPr>
            <a:fld id="{92832580-A00E-4896-B798-D4867CC6D9F4}" type="slidenum">
              <a:rPr lang="fr-FR" altLang="fr-FR"/>
              <a:pPr>
                <a:defRPr/>
              </a:pPr>
              <a:t>‹N°›</a:t>
            </a:fld>
            <a:endParaRPr lang="fr-FR" altLang="fr-FR"/>
          </a:p>
        </p:txBody>
      </p:sp>
    </p:spTree>
    <p:extLst>
      <p:ext uri="{BB962C8B-B14F-4D97-AF65-F5344CB8AC3E}">
        <p14:creationId xmlns:p14="http://schemas.microsoft.com/office/powerpoint/2010/main" val="3109694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270003"/>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contenu 2"/>
          <p:cNvSpPr>
            <a:spLocks noGrp="1"/>
          </p:cNvSpPr>
          <p:nvPr>
            <p:ph sz="half" idx="1"/>
          </p:nvPr>
        </p:nvSpPr>
        <p:spPr>
          <a:xfrm>
            <a:off x="457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p:cNvSpPr>
            <a:spLocks noGrp="1"/>
          </p:cNvSpPr>
          <p:nvPr>
            <p:ph sz="half" idx="2"/>
          </p:nvPr>
        </p:nvSpPr>
        <p:spPr>
          <a:xfrm>
            <a:off x="4648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numéro de diapositive 5"/>
          <p:cNvSpPr>
            <a:spLocks noGrp="1"/>
          </p:cNvSpPr>
          <p:nvPr>
            <p:ph type="sldNum" sz="quarter" idx="10"/>
          </p:nvPr>
        </p:nvSpPr>
        <p:spPr/>
        <p:txBody>
          <a:bodyPr/>
          <a:lstStyle>
            <a:lvl1pPr>
              <a:defRPr/>
            </a:lvl1pPr>
          </a:lstStyle>
          <a:p>
            <a:pPr>
              <a:defRPr/>
            </a:pPr>
            <a:fld id="{8DC24579-717D-41C4-BA84-1F520830F48B}" type="slidenum">
              <a:rPr lang="fr-FR" altLang="fr-FR"/>
              <a:pPr>
                <a:defRPr/>
              </a:pPr>
              <a:t>‹N°›</a:t>
            </a:fld>
            <a:endParaRPr lang="fr-FR" altLang="fr-FR"/>
          </a:p>
        </p:txBody>
      </p:sp>
    </p:spTree>
    <p:extLst>
      <p:ext uri="{BB962C8B-B14F-4D97-AF65-F5344CB8AC3E}">
        <p14:creationId xmlns:p14="http://schemas.microsoft.com/office/powerpoint/2010/main" val="51086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278470"/>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texte 2"/>
          <p:cNvSpPr>
            <a:spLocks noGrp="1"/>
          </p:cNvSpPr>
          <p:nvPr>
            <p:ph type="body" idx="1"/>
          </p:nvPr>
        </p:nvSpPr>
        <p:spPr>
          <a:xfrm>
            <a:off x="457200" y="1984905"/>
            <a:ext cx="4040188"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p:cNvSpPr>
            <a:spLocks noGrp="1"/>
          </p:cNvSpPr>
          <p:nvPr>
            <p:ph sz="half" idx="2"/>
          </p:nvPr>
        </p:nvSpPr>
        <p:spPr>
          <a:xfrm>
            <a:off x="457200" y="2770187"/>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p:cNvSpPr>
            <a:spLocks noGrp="1"/>
          </p:cNvSpPr>
          <p:nvPr>
            <p:ph type="body" sz="quarter" idx="3"/>
          </p:nvPr>
        </p:nvSpPr>
        <p:spPr>
          <a:xfrm>
            <a:off x="4645025" y="1984905"/>
            <a:ext cx="4041775"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p:cNvSpPr>
            <a:spLocks noGrp="1"/>
          </p:cNvSpPr>
          <p:nvPr>
            <p:ph sz="quarter" idx="4"/>
          </p:nvPr>
        </p:nvSpPr>
        <p:spPr>
          <a:xfrm>
            <a:off x="4645025" y="2770187"/>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u numéro de diapositive 5"/>
          <p:cNvSpPr>
            <a:spLocks noGrp="1"/>
          </p:cNvSpPr>
          <p:nvPr>
            <p:ph type="sldNum" sz="quarter" idx="10"/>
          </p:nvPr>
        </p:nvSpPr>
        <p:spPr/>
        <p:txBody>
          <a:bodyPr/>
          <a:lstStyle>
            <a:lvl1pPr>
              <a:defRPr/>
            </a:lvl1pPr>
          </a:lstStyle>
          <a:p>
            <a:pPr>
              <a:defRPr/>
            </a:pPr>
            <a:fld id="{A905B140-8B74-4B25-84E0-80D877C0FD8A}" type="slidenum">
              <a:rPr lang="fr-FR" altLang="fr-FR"/>
              <a:pPr>
                <a:defRPr/>
              </a:pPr>
              <a:t>‹N°›</a:t>
            </a:fld>
            <a:endParaRPr lang="fr-FR" altLang="fr-FR"/>
          </a:p>
        </p:txBody>
      </p:sp>
    </p:spTree>
    <p:extLst>
      <p:ext uri="{BB962C8B-B14F-4D97-AF65-F5344CB8AC3E}">
        <p14:creationId xmlns:p14="http://schemas.microsoft.com/office/powerpoint/2010/main" val="3560855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303867"/>
            <a:ext cx="3008313" cy="1162050"/>
          </a:xfrm>
          <a:prstGeom prst="rect">
            <a:avLst/>
          </a:prstGeom>
        </p:spPr>
        <p:txBody>
          <a:bodyPr anchor="b"/>
          <a:lstStyle>
            <a:lvl1pPr algn="l">
              <a:defRPr sz="2000" b="1"/>
            </a:lvl1pPr>
          </a:lstStyle>
          <a:p>
            <a:r>
              <a:rPr lang="fr-CA" dirty="0"/>
              <a:t>Cliquez et modifiez le titre</a:t>
            </a:r>
            <a:endParaRPr lang="fr-FR" dirty="0"/>
          </a:p>
        </p:txBody>
      </p:sp>
      <p:sp>
        <p:nvSpPr>
          <p:cNvPr id="3" name="Espace réservé du contenu 2"/>
          <p:cNvSpPr>
            <a:spLocks noGrp="1"/>
          </p:cNvSpPr>
          <p:nvPr>
            <p:ph idx="1"/>
          </p:nvPr>
        </p:nvSpPr>
        <p:spPr>
          <a:xfrm>
            <a:off x="3575050" y="1303867"/>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p:cNvSpPr>
            <a:spLocks noGrp="1"/>
          </p:cNvSpPr>
          <p:nvPr>
            <p:ph type="body" sz="half" idx="2"/>
          </p:nvPr>
        </p:nvSpPr>
        <p:spPr>
          <a:xfrm>
            <a:off x="457200" y="2465917"/>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0D6DB731-58CD-4690-AE46-4A3D4B0BC7CC}" type="slidenum">
              <a:rPr lang="fr-FR" altLang="fr-FR"/>
              <a:pPr>
                <a:defRPr/>
              </a:pPr>
              <a:t>‹N°›</a:t>
            </a:fld>
            <a:endParaRPr lang="fr-FR" altLang="fr-FR"/>
          </a:p>
        </p:txBody>
      </p:sp>
    </p:spTree>
    <p:extLst>
      <p:ext uri="{BB962C8B-B14F-4D97-AF65-F5344CB8AC3E}">
        <p14:creationId xmlns:p14="http://schemas.microsoft.com/office/powerpoint/2010/main" val="379616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5486400"/>
            <a:ext cx="5486400" cy="566738"/>
          </a:xfrm>
          <a:prstGeom prst="rect">
            <a:avLst/>
          </a:prstGeom>
        </p:spPr>
        <p:txBody>
          <a:bodyPr anchor="b"/>
          <a:lstStyle>
            <a:lvl1pPr algn="l">
              <a:defRPr sz="2000" b="1"/>
            </a:lvl1pPr>
          </a:lstStyle>
          <a:p>
            <a:r>
              <a:rPr lang="fr-CA"/>
              <a:t>Cliquez et modifiez le titre</a:t>
            </a:r>
            <a:endParaRPr lang="fr-FR"/>
          </a:p>
        </p:txBody>
      </p:sp>
      <p:sp>
        <p:nvSpPr>
          <p:cNvPr id="3" name="Espace réservé pour une image  2"/>
          <p:cNvSpPr>
            <a:spLocks noGrp="1"/>
          </p:cNvSpPr>
          <p:nvPr>
            <p:ph type="pic" idx="1"/>
          </p:nvPr>
        </p:nvSpPr>
        <p:spPr>
          <a:xfrm>
            <a:off x="1792288" y="12985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60531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p:cNvSpPr>
            <a:spLocks noGrp="1"/>
          </p:cNvSpPr>
          <p:nvPr>
            <p:ph type="sldNum" sz="quarter" idx="10"/>
          </p:nvPr>
        </p:nvSpPr>
        <p:spPr/>
        <p:txBody>
          <a:bodyPr/>
          <a:lstStyle>
            <a:lvl1pPr>
              <a:defRPr/>
            </a:lvl1pPr>
          </a:lstStyle>
          <a:p>
            <a:pPr>
              <a:defRPr/>
            </a:pPr>
            <a:fld id="{C5B49D01-DDE2-46B7-9701-D16E00E7CB1D}" type="slidenum">
              <a:rPr lang="fr-FR" altLang="fr-FR"/>
              <a:pPr>
                <a:defRPr/>
              </a:pPr>
              <a:t>‹N°›</a:t>
            </a:fld>
            <a:endParaRPr lang="fr-FR" altLang="fr-FR"/>
          </a:p>
        </p:txBody>
      </p:sp>
    </p:spTree>
    <p:extLst>
      <p:ext uri="{BB962C8B-B14F-4D97-AF65-F5344CB8AC3E}">
        <p14:creationId xmlns:p14="http://schemas.microsoft.com/office/powerpoint/2010/main" val="794061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Arial" charset="0"/>
                <a:ea typeface="ＭＳ Ｐゴシック" charset="-128"/>
                <a:cs typeface="Arial" charset="0"/>
              </a:defRPr>
            </a:lvl1pPr>
          </a:lstStyle>
          <a:p>
            <a:pPr>
              <a:defRPr/>
            </a:pPr>
            <a:fld id="{ED32CE3A-4759-437A-BC1E-3FC2F0300C55}" type="datetime1">
              <a:rPr lang="fr-FR" altLang="fr-FR"/>
              <a:pPr>
                <a:defRPr/>
              </a:pPr>
              <a:t>03/12/2018</a:t>
            </a:fld>
            <a:endParaRPr lang="fr-FR" altLang="fr-FR"/>
          </a:p>
        </p:txBody>
      </p:sp>
    </p:spTree>
    <p:extLst>
      <p:ext uri="{BB962C8B-B14F-4D97-AF65-F5344CB8AC3E}">
        <p14:creationId xmlns:p14="http://schemas.microsoft.com/office/powerpoint/2010/main" val="2526900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u numéro de diapositive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0A9348B-2AEC-463D-8DAC-E8B5BFDF81FC}" type="slidenum">
              <a:rPr lang="fr-FR" altLang="fr-FR"/>
              <a:pPr>
                <a:defRPr/>
              </a:pPr>
              <a:t>‹N°›</a:t>
            </a:fld>
            <a:endParaRPr lang="fr-FR" altLang="fr-FR"/>
          </a:p>
        </p:txBody>
      </p:sp>
    </p:spTree>
    <p:extLst>
      <p:ext uri="{BB962C8B-B14F-4D97-AF65-F5344CB8AC3E}">
        <p14:creationId xmlns:p14="http://schemas.microsoft.com/office/powerpoint/2010/main" val="3204058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298704"/>
            <a:ext cx="8458200" cy="662609"/>
          </a:xfrm>
          <a:prstGeom prst="rect">
            <a:avLst/>
          </a:prstGeom>
        </p:spPr>
        <p:txBody>
          <a:bodyPr/>
          <a:lstStyle>
            <a:lvl1pPr>
              <a:defRPr sz="3200" b="1" baseline="0">
                <a:latin typeface="+mj-lt"/>
              </a:defRPr>
            </a:lvl1pPr>
          </a:lstStyle>
          <a:p>
            <a:r>
              <a:rPr lang="en-US" dirty="0"/>
              <a:t>Click to edit Master title style</a:t>
            </a:r>
            <a:endParaRPr lang="fr-CA" dirty="0"/>
          </a:p>
        </p:txBody>
      </p:sp>
      <p:sp>
        <p:nvSpPr>
          <p:cNvPr id="3" name="Content Placeholder 2"/>
          <p:cNvSpPr>
            <a:spLocks noGrp="1"/>
          </p:cNvSpPr>
          <p:nvPr>
            <p:ph idx="1"/>
          </p:nvPr>
        </p:nvSpPr>
        <p:spPr>
          <a:xfrm>
            <a:off x="304800" y="2415212"/>
            <a:ext cx="8458200" cy="3429000"/>
          </a:xfrm>
          <a:prstGeom prst="rect">
            <a:avLst/>
          </a:prstGeom>
        </p:spPr>
        <p:txBody>
          <a:bodyPr/>
          <a:lstStyle>
            <a:lvl1pPr>
              <a:defRPr sz="2800">
                <a:latin typeface="+mn-lt"/>
              </a:defRPr>
            </a:lvl1pPr>
            <a:lvl2pPr>
              <a:defRPr sz="2400">
                <a:latin typeface="+mn-lt"/>
              </a:defRPr>
            </a:lvl2pPr>
            <a:lvl3pPr>
              <a:defRPr sz="2000">
                <a:latin typeface="+mn-lt"/>
              </a:defRPr>
            </a:lvl3pPr>
            <a:lvl4pPr>
              <a:defRPr>
                <a:latin typeface="+mn-lt"/>
              </a:defRPr>
            </a:lvl4pPr>
            <a:lvl5pPr>
              <a:defRPr sz="18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A" dirty="0"/>
          </a:p>
        </p:txBody>
      </p:sp>
      <p:sp>
        <p:nvSpPr>
          <p:cNvPr id="4" name="Rectangle 5"/>
          <p:cNvSpPr>
            <a:spLocks noGrp="1" noChangeArrowheads="1"/>
          </p:cNvSpPr>
          <p:nvPr>
            <p:ph type="dt" sz="half" idx="10"/>
          </p:nvPr>
        </p:nvSpPr>
        <p:spPr>
          <a:xfrm>
            <a:off x="304800" y="6248400"/>
            <a:ext cx="1905000" cy="457200"/>
          </a:xfrm>
          <a:prstGeom prst="rect">
            <a:avLst/>
          </a:prstGeom>
        </p:spPr>
        <p:txBody>
          <a:bodyPr/>
          <a:lstStyle>
            <a:lvl1pPr eaLnBrk="1" hangingPunct="1">
              <a:defRPr sz="1400" baseline="0">
                <a:latin typeface="Arial" pitchFamily="34" charset="0"/>
                <a:ea typeface="MS PGothic" pitchFamily="34" charset="-128"/>
                <a:cs typeface="+mn-cs"/>
              </a:defRPr>
            </a:lvl1pPr>
          </a:lstStyle>
          <a:p>
            <a:pPr>
              <a:defRPr/>
            </a:pPr>
            <a:endParaRPr lang="fr-FR"/>
          </a:p>
        </p:txBody>
      </p:sp>
      <p:sp>
        <p:nvSpPr>
          <p:cNvPr id="5" name="Rectangle 6"/>
          <p:cNvSpPr>
            <a:spLocks noGrp="1" noChangeArrowheads="1"/>
          </p:cNvSpPr>
          <p:nvPr>
            <p:ph type="ftr" sz="quarter" idx="11"/>
          </p:nvPr>
        </p:nvSpPr>
        <p:spPr>
          <a:xfrm>
            <a:off x="3124200" y="6248400"/>
            <a:ext cx="2895600" cy="457200"/>
          </a:xfrm>
          <a:prstGeom prst="rect">
            <a:avLst/>
          </a:prstGeom>
        </p:spPr>
        <p:txBody>
          <a:bodyPr/>
          <a:lstStyle>
            <a:lvl1pPr eaLnBrk="1" hangingPunct="1">
              <a:defRPr sz="1400" baseline="0">
                <a:latin typeface="Arial" pitchFamily="34" charset="0"/>
                <a:ea typeface="MS PGothic" pitchFamily="34" charset="-128"/>
                <a:cs typeface="+mn-cs"/>
              </a:defRPr>
            </a:lvl1pPr>
          </a:lstStyle>
          <a:p>
            <a:pPr>
              <a:defRPr/>
            </a:pPr>
            <a:endParaRPr lang="fr-FR"/>
          </a:p>
        </p:txBody>
      </p:sp>
      <p:sp>
        <p:nvSpPr>
          <p:cNvPr id="6" name="Rectangle 7"/>
          <p:cNvSpPr>
            <a:spLocks noGrp="1" noChangeArrowheads="1"/>
          </p:cNvSpPr>
          <p:nvPr>
            <p:ph type="sldNum" sz="quarter" idx="12"/>
          </p:nvPr>
        </p:nvSpPr>
        <p:spPr>
          <a:xfrm>
            <a:off x="6699250" y="6289675"/>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253C2FF-E431-4BF2-AAB1-E766D9A36033}" type="slidenum">
              <a:rPr lang="fr-FR" altLang="fr-FR"/>
              <a:pPr>
                <a:defRPr/>
              </a:pPr>
              <a:t>‹N°›</a:t>
            </a:fld>
            <a:endParaRPr lang="fr-FR" altLang="fr-FR"/>
          </a:p>
        </p:txBody>
      </p:sp>
    </p:spTree>
    <p:extLst>
      <p:ext uri="{BB962C8B-B14F-4D97-AF65-F5344CB8AC3E}">
        <p14:creationId xmlns:p14="http://schemas.microsoft.com/office/powerpoint/2010/main" val="2579122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0"/>
            <a:ext cx="8229600" cy="1143000"/>
          </a:xfrm>
          <a:prstGeom prst="rect">
            <a:avLst/>
          </a:prstGeom>
        </p:spPr>
        <p:txBody>
          <a:bodyPr/>
          <a:lstStyle>
            <a:lvl1pPr>
              <a:defRPr sz="3600" b="1" cap="all">
                <a:solidFill>
                  <a:srgbClr val="FFFFFF"/>
                </a:solidFill>
                <a:effectLst>
                  <a:outerShdw blurRad="50800" dist="38100" dir="2700000">
                    <a:schemeClr val="tx2"/>
                  </a:outerShdw>
                </a:effectLst>
              </a:defRPr>
            </a:lvl1pPr>
          </a:lstStyle>
          <a:p>
            <a:r>
              <a:rPr lang="fr-CA" dirty="0"/>
              <a:t>Cliquez et modifiez le titre</a:t>
            </a:r>
            <a:endParaRPr lang="fr-FR" dirty="0"/>
          </a:p>
        </p:txBody>
      </p:sp>
      <p:sp>
        <p:nvSpPr>
          <p:cNvPr id="3" name="Espace réservé du numéro de diapositive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8F49A7A-4FB2-4CDD-8F72-9B5BBDA9653B}" type="slidenum">
              <a:rPr lang="fr-FR" altLang="fr-FR"/>
              <a:pPr>
                <a:defRPr/>
              </a:pPr>
              <a:t>‹N°›</a:t>
            </a:fld>
            <a:endParaRPr lang="fr-FR" altLang="fr-FR"/>
          </a:p>
        </p:txBody>
      </p:sp>
    </p:spTree>
    <p:extLst>
      <p:ext uri="{BB962C8B-B14F-4D97-AF65-F5344CB8AC3E}">
        <p14:creationId xmlns:p14="http://schemas.microsoft.com/office/powerpoint/2010/main" val="2242489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048000"/>
            <a:ext cx="8229600" cy="3078163"/>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Tree>
    <p:extLst>
      <p:ext uri="{BB962C8B-B14F-4D97-AF65-F5344CB8AC3E}">
        <p14:creationId xmlns:p14="http://schemas.microsoft.com/office/powerpoint/2010/main" val="4256252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FR"/>
              <a:t>Modifiez les styles du texte du masque</a:t>
            </a:r>
          </a:p>
          <a:p>
            <a:pPr lvl="1"/>
            <a:r>
              <a:rPr lang="fr-FR"/>
              <a:t>Deuxième niveau</a:t>
            </a:r>
          </a:p>
          <a:p>
            <a:pPr lvl="2"/>
            <a:r>
              <a:rPr lang="fr-FR"/>
              <a:t>Troisième niveau</a:t>
            </a:r>
          </a:p>
        </p:txBody>
      </p:sp>
      <p:sp>
        <p:nvSpPr>
          <p:cNvPr id="4" name="Espace réservé de la date 3"/>
          <p:cNvSpPr>
            <a:spLocks noGrp="1"/>
          </p:cNvSpPr>
          <p:nvPr>
            <p:ph type="dt" sz="half" idx="10"/>
          </p:nvPr>
        </p:nvSpPr>
        <p:spPr/>
        <p:txBody>
          <a:bodyPr/>
          <a:lstStyle>
            <a:lvl1pPr>
              <a:defRPr/>
            </a:lvl1pPr>
          </a:lstStyle>
          <a:p>
            <a:pPr>
              <a:defRPr/>
            </a:pPr>
            <a:fld id="{9587BE7C-3142-4758-B273-615E740FD269}" type="datetime1">
              <a:rPr lang="fr-FR" altLang="fr-FR"/>
              <a:pPr>
                <a:defRPr/>
              </a:pPr>
              <a:t>03/12/2018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D1223342-7566-4A4B-90EE-393BB6D545A6}" type="slidenum">
              <a:rPr lang="fr-FR" altLang="fr-FR"/>
              <a:pPr>
                <a:defRPr/>
              </a:pPr>
              <a:t>‹N°›</a:t>
            </a:fld>
            <a:endParaRPr lang="fr-FR" altLang="fr-FR"/>
          </a:p>
        </p:txBody>
      </p:sp>
    </p:spTree>
    <p:extLst>
      <p:ext uri="{BB962C8B-B14F-4D97-AF65-F5344CB8AC3E}">
        <p14:creationId xmlns:p14="http://schemas.microsoft.com/office/powerpoint/2010/main" val="13232747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5" name="Espace réservé de la date 4"/>
          <p:cNvSpPr>
            <a:spLocks noGrp="1"/>
          </p:cNvSpPr>
          <p:nvPr>
            <p:ph type="dt" sz="half" idx="10"/>
          </p:nvPr>
        </p:nvSpPr>
        <p:spPr>
          <a:xfrm>
            <a:off x="457200" y="6416675"/>
            <a:ext cx="2133600" cy="365125"/>
          </a:xfrm>
        </p:spPr>
        <p:txBody>
          <a:bodyPr/>
          <a:lstStyle>
            <a:lvl1pPr>
              <a:defRPr/>
            </a:lvl1pPr>
          </a:lstStyle>
          <a:p>
            <a:pPr>
              <a:defRPr/>
            </a:pPr>
            <a:fld id="{703A7498-5AC3-4862-B1C3-940285F2276B}" type="datetime1">
              <a:rPr lang="fr-FR" altLang="fr-FR"/>
              <a:pPr>
                <a:defRPr/>
              </a:pPr>
              <a:t>03/12/2018</a:t>
            </a:fld>
            <a:endParaRPr lang="fr-FR" altLang="fr-FR"/>
          </a:p>
        </p:txBody>
      </p:sp>
      <p:sp>
        <p:nvSpPr>
          <p:cNvPr id="6" name="Espace réservé du pied de page 5"/>
          <p:cNvSpPr>
            <a:spLocks noGrp="1"/>
          </p:cNvSpPr>
          <p:nvPr>
            <p:ph type="ftr" sz="quarter" idx="11"/>
          </p:nvPr>
        </p:nvSpPr>
        <p:spPr>
          <a:xfrm>
            <a:off x="3124200" y="6416675"/>
            <a:ext cx="2895600" cy="365125"/>
          </a:xfrm>
        </p:spPr>
        <p:txBody>
          <a:bodyPr/>
          <a:lstStyle>
            <a:lvl1pPr>
              <a:defRPr/>
            </a:lvl1pPr>
          </a:lstStyle>
          <a:p>
            <a:pPr>
              <a:defRPr/>
            </a:pPr>
            <a:endParaRPr lang="fr-FR" altLang="fr-FR"/>
          </a:p>
        </p:txBody>
      </p:sp>
      <p:sp>
        <p:nvSpPr>
          <p:cNvPr id="7" name="Espace réservé du numéro de diapositive 6"/>
          <p:cNvSpPr>
            <a:spLocks noGrp="1"/>
          </p:cNvSpPr>
          <p:nvPr>
            <p:ph type="sldNum" sz="quarter" idx="12"/>
          </p:nvPr>
        </p:nvSpPr>
        <p:spPr>
          <a:xfrm>
            <a:off x="6553200" y="6416675"/>
            <a:ext cx="2133600" cy="365125"/>
          </a:xfrm>
        </p:spPr>
        <p:txBody>
          <a:bodyPr/>
          <a:lstStyle>
            <a:lvl1pPr>
              <a:defRPr/>
            </a:lvl1pPr>
          </a:lstStyle>
          <a:p>
            <a:pPr>
              <a:defRPr/>
            </a:pPr>
            <a:fld id="{80DDE22D-7137-4F18-83A8-7896FB111E85}" type="slidenum">
              <a:rPr lang="fr-FR" altLang="fr-FR"/>
              <a:pPr>
                <a:defRPr/>
              </a:pPr>
              <a:t>‹N°›</a:t>
            </a:fld>
            <a:endParaRPr lang="fr-FR" altLang="fr-FR"/>
          </a:p>
        </p:txBody>
      </p:sp>
    </p:spTree>
    <p:extLst>
      <p:ext uri="{BB962C8B-B14F-4D97-AF65-F5344CB8AC3E}">
        <p14:creationId xmlns:p14="http://schemas.microsoft.com/office/powerpoint/2010/main" val="6072926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p:spPr>
        <p:txBody>
          <a:bodyPr anchor="t"/>
          <a:lstStyle>
            <a:lvl1pPr>
              <a:defRPr sz="1200">
                <a:solidFill>
                  <a:schemeClr val="bg1"/>
                </a:solidFill>
                <a:latin typeface="Arial" charset="0"/>
                <a:ea typeface="ＭＳ Ｐゴシック" charset="-128"/>
                <a:cs typeface="Arial" charset="0"/>
              </a:defRPr>
            </a:lvl1pPr>
          </a:lstStyle>
          <a:p>
            <a:pPr>
              <a:defRPr/>
            </a:pPr>
            <a:fld id="{68DE6BDB-66AB-42B3-AEB0-B73863618CF7}" type="datetime1">
              <a:rPr lang="fr-FR" altLang="fr-FR"/>
              <a:pPr>
                <a:defRPr/>
              </a:pPr>
              <a:t>03/12/2018</a:t>
            </a:fld>
            <a:endParaRPr lang="fr-FR" altLang="fr-FR"/>
          </a:p>
        </p:txBody>
      </p:sp>
    </p:spTree>
    <p:extLst>
      <p:ext uri="{BB962C8B-B14F-4D97-AF65-F5344CB8AC3E}">
        <p14:creationId xmlns:p14="http://schemas.microsoft.com/office/powerpoint/2010/main" val="954845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66138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p:txBody>
      </p:sp>
      <p:sp>
        <p:nvSpPr>
          <p:cNvPr id="4" name="Espace réservé de la date 3"/>
          <p:cNvSpPr>
            <a:spLocks noGrp="1"/>
          </p:cNvSpPr>
          <p:nvPr>
            <p:ph type="dt" sz="half" idx="10"/>
          </p:nvPr>
        </p:nvSpPr>
        <p:spPr/>
        <p:txBody>
          <a:bodyPr/>
          <a:lstStyle>
            <a:lvl1pPr>
              <a:defRPr/>
            </a:lvl1pPr>
          </a:lstStyle>
          <a:p>
            <a:pPr>
              <a:defRPr/>
            </a:pPr>
            <a:fld id="{15BFEFD4-6EC5-4B28-97DB-9A9D4A46FE83}" type="datetime1">
              <a:rPr lang="fr-FR" altLang="fr-FR"/>
              <a:pPr>
                <a:defRPr/>
              </a:pPr>
              <a:t>03/12/2018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7A8D0D6E-CAED-4336-BEAF-18BC48B9A1D8}" type="slidenum">
              <a:rPr lang="fr-FR" altLang="fr-FR"/>
              <a:pPr>
                <a:defRPr/>
              </a:pPr>
              <a:t>‹N°›</a:t>
            </a:fld>
            <a:endParaRPr lang="fr-FR" altLang="fr-FR"/>
          </a:p>
        </p:txBody>
      </p:sp>
    </p:spTree>
    <p:extLst>
      <p:ext uri="{BB962C8B-B14F-4D97-AF65-F5344CB8AC3E}">
        <p14:creationId xmlns:p14="http://schemas.microsoft.com/office/powerpoint/2010/main" val="3397184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p:spPr>
        <p:txBody>
          <a:bodyPr anchor="t"/>
          <a:lstStyle>
            <a:lvl1pPr>
              <a:defRPr sz="1200">
                <a:solidFill>
                  <a:schemeClr val="bg1"/>
                </a:solidFill>
                <a:latin typeface="Arial" charset="0"/>
                <a:ea typeface="ＭＳ Ｐゴシック" charset="-128"/>
                <a:cs typeface="Arial" charset="0"/>
              </a:defRPr>
            </a:lvl1pPr>
          </a:lstStyle>
          <a:p>
            <a:pPr>
              <a:defRPr/>
            </a:pPr>
            <a:fld id="{B9148760-45C4-4933-8CF3-AE5EBFF29B5E}" type="datetime1">
              <a:rPr lang="fr-FR" altLang="fr-FR"/>
              <a:pPr>
                <a:defRPr/>
              </a:pPr>
              <a:t>03/12/2018</a:t>
            </a:fld>
            <a:endParaRPr lang="fr-FR" altLang="fr-FR"/>
          </a:p>
        </p:txBody>
      </p:sp>
    </p:spTree>
    <p:extLst>
      <p:ext uri="{BB962C8B-B14F-4D97-AF65-F5344CB8AC3E}">
        <p14:creationId xmlns:p14="http://schemas.microsoft.com/office/powerpoint/2010/main" val="2012394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u numéro de diapositive 5"/>
          <p:cNvSpPr>
            <a:spLocks noGrp="1"/>
          </p:cNvSpPr>
          <p:nvPr>
            <p:ph type="sldNum" sz="quarter" idx="10"/>
          </p:nvPr>
        </p:nvSpPr>
        <p:spPr>
          <a:xfrm>
            <a:off x="6553200" y="6356350"/>
            <a:ext cx="2133600" cy="365125"/>
          </a:xfrm>
        </p:spPr>
        <p:txBody>
          <a:bodyPr/>
          <a:lstStyle>
            <a:lvl1pPr>
              <a:defRPr/>
            </a:lvl1pPr>
          </a:lstStyle>
          <a:p>
            <a:pPr>
              <a:defRPr/>
            </a:pPr>
            <a:fld id="{B514D27B-4AC3-46EF-B558-DC0B41BD4A0E}" type="slidenum">
              <a:rPr lang="fr-FR" altLang="fr-FR"/>
              <a:pPr>
                <a:defRPr/>
              </a:pPr>
              <a:t>‹N°›</a:t>
            </a:fld>
            <a:endParaRPr lang="fr-FR" altLang="fr-FR"/>
          </a:p>
        </p:txBody>
      </p:sp>
    </p:spTree>
    <p:extLst>
      <p:ext uri="{BB962C8B-B14F-4D97-AF65-F5344CB8AC3E}">
        <p14:creationId xmlns:p14="http://schemas.microsoft.com/office/powerpoint/2010/main" val="4260325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0"/>
            <a:ext cx="8229600" cy="1143000"/>
          </a:xfrm>
          <a:prstGeom prst="rect">
            <a:avLst/>
          </a:prstGeom>
        </p:spPr>
        <p:txBody>
          <a:bodyPr/>
          <a:lstStyle>
            <a:lvl1pPr>
              <a:defRPr sz="3600" b="1" cap="all">
                <a:solidFill>
                  <a:srgbClr val="FFFFFF"/>
                </a:solidFill>
                <a:effectLst>
                  <a:outerShdw blurRad="50800" dist="38100" dir="2700000">
                    <a:schemeClr val="tx2"/>
                  </a:outerShdw>
                </a:effectLst>
              </a:defRPr>
            </a:lvl1pPr>
          </a:lstStyle>
          <a:p>
            <a:r>
              <a:rPr lang="fr-CA" dirty="0"/>
              <a:t>Cliquez et modifiez le titre</a:t>
            </a:r>
            <a:endParaRPr lang="fr-FR" dirty="0"/>
          </a:p>
        </p:txBody>
      </p:sp>
      <p:sp>
        <p:nvSpPr>
          <p:cNvPr id="3" name="Espace réservé du numéro de diapositive 5"/>
          <p:cNvSpPr>
            <a:spLocks noGrp="1"/>
          </p:cNvSpPr>
          <p:nvPr>
            <p:ph type="sldNum" sz="quarter" idx="10"/>
          </p:nvPr>
        </p:nvSpPr>
        <p:spPr>
          <a:xfrm>
            <a:off x="6553200" y="6356350"/>
            <a:ext cx="2133600" cy="365125"/>
          </a:xfrm>
        </p:spPr>
        <p:txBody>
          <a:bodyPr/>
          <a:lstStyle>
            <a:lvl1pPr>
              <a:defRPr/>
            </a:lvl1pPr>
          </a:lstStyle>
          <a:p>
            <a:pPr>
              <a:defRPr/>
            </a:pPr>
            <a:fld id="{454E2171-BE62-4F27-8DE6-30BA18CE1F0E}" type="slidenum">
              <a:rPr lang="fr-FR" altLang="fr-FR"/>
              <a:pPr>
                <a:defRPr/>
              </a:pPr>
              <a:t>‹N°›</a:t>
            </a:fld>
            <a:endParaRPr lang="fr-FR" altLang="fr-FR"/>
          </a:p>
        </p:txBody>
      </p:sp>
    </p:spTree>
    <p:extLst>
      <p:ext uri="{BB962C8B-B14F-4D97-AF65-F5344CB8AC3E}">
        <p14:creationId xmlns:p14="http://schemas.microsoft.com/office/powerpoint/2010/main" val="1316670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Arial" charset="0"/>
                <a:ea typeface="ＭＳ Ｐゴシック" charset="-128"/>
                <a:cs typeface="Arial" charset="0"/>
              </a:defRPr>
            </a:lvl1pPr>
          </a:lstStyle>
          <a:p>
            <a:pPr>
              <a:defRPr/>
            </a:pPr>
            <a:fld id="{846A7729-4254-4104-A64C-131B29E1F2C4}" type="datetime1">
              <a:rPr lang="fr-FR" altLang="fr-FR"/>
              <a:pPr>
                <a:defRPr/>
              </a:pPr>
              <a:t>03/12/2018</a:t>
            </a:fld>
            <a:endParaRPr lang="fr-FR" altLang="fr-FR"/>
          </a:p>
        </p:txBody>
      </p:sp>
    </p:spTree>
    <p:extLst>
      <p:ext uri="{BB962C8B-B14F-4D97-AF65-F5344CB8AC3E}">
        <p14:creationId xmlns:p14="http://schemas.microsoft.com/office/powerpoint/2010/main" val="18269496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FR"/>
              <a:t>Modifiez les styles du texte du masque</a:t>
            </a:r>
          </a:p>
          <a:p>
            <a:pPr lvl="1"/>
            <a:r>
              <a:rPr lang="fr-FR"/>
              <a:t>Deuxième niveau</a:t>
            </a:r>
          </a:p>
          <a:p>
            <a:pPr lvl="2"/>
            <a:r>
              <a:rPr lang="fr-FR"/>
              <a:t>Troisième niveau</a:t>
            </a:r>
          </a:p>
        </p:txBody>
      </p:sp>
      <p:sp>
        <p:nvSpPr>
          <p:cNvPr id="4" name="Espace réservé de la date 3"/>
          <p:cNvSpPr>
            <a:spLocks noGrp="1"/>
          </p:cNvSpPr>
          <p:nvPr>
            <p:ph type="dt" sz="half" idx="10"/>
          </p:nvPr>
        </p:nvSpPr>
        <p:spPr/>
        <p:txBody>
          <a:bodyPr/>
          <a:lstStyle>
            <a:lvl1pPr>
              <a:defRPr/>
            </a:lvl1pPr>
          </a:lstStyle>
          <a:p>
            <a:pPr>
              <a:defRPr/>
            </a:pPr>
            <a:fld id="{3DA7ABBE-492B-4EDC-8EB1-6146A9FD722C}" type="datetime1">
              <a:rPr lang="fr-FR" altLang="fr-FR"/>
              <a:pPr>
                <a:defRPr/>
              </a:pPr>
              <a:t>03/12/2018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BEF30840-6AF8-43F0-841C-242177937AB6}" type="slidenum">
              <a:rPr lang="fr-FR" altLang="fr-FR"/>
              <a:pPr>
                <a:defRPr/>
              </a:pPr>
              <a:t>‹N°›</a:t>
            </a:fld>
            <a:endParaRPr lang="fr-FR" altLang="fr-FR"/>
          </a:p>
        </p:txBody>
      </p:sp>
    </p:spTree>
    <p:extLst>
      <p:ext uri="{BB962C8B-B14F-4D97-AF65-F5344CB8AC3E}">
        <p14:creationId xmlns:p14="http://schemas.microsoft.com/office/powerpoint/2010/main" val="771017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5" name="Espace réservé de la date 4"/>
          <p:cNvSpPr>
            <a:spLocks noGrp="1"/>
          </p:cNvSpPr>
          <p:nvPr>
            <p:ph type="dt" sz="half" idx="10"/>
          </p:nvPr>
        </p:nvSpPr>
        <p:spPr>
          <a:xfrm>
            <a:off x="457200" y="6416675"/>
            <a:ext cx="2133600" cy="365125"/>
          </a:xfrm>
        </p:spPr>
        <p:txBody>
          <a:bodyPr/>
          <a:lstStyle>
            <a:lvl1pPr>
              <a:defRPr/>
            </a:lvl1pPr>
          </a:lstStyle>
          <a:p>
            <a:pPr>
              <a:defRPr/>
            </a:pPr>
            <a:fld id="{76E34EE7-8E7C-441E-B919-149AD66C5F46}" type="datetime1">
              <a:rPr lang="fr-FR" altLang="fr-FR"/>
              <a:pPr>
                <a:defRPr/>
              </a:pPr>
              <a:t>03/12/2018</a:t>
            </a:fld>
            <a:endParaRPr lang="fr-FR" altLang="fr-FR"/>
          </a:p>
        </p:txBody>
      </p:sp>
      <p:sp>
        <p:nvSpPr>
          <p:cNvPr id="6" name="Espace réservé du pied de page 5"/>
          <p:cNvSpPr>
            <a:spLocks noGrp="1"/>
          </p:cNvSpPr>
          <p:nvPr>
            <p:ph type="ftr" sz="quarter" idx="11"/>
          </p:nvPr>
        </p:nvSpPr>
        <p:spPr>
          <a:xfrm>
            <a:off x="3124200" y="6416675"/>
            <a:ext cx="2895600" cy="365125"/>
          </a:xfrm>
        </p:spPr>
        <p:txBody>
          <a:bodyPr/>
          <a:lstStyle>
            <a:lvl1pPr>
              <a:defRPr/>
            </a:lvl1pPr>
          </a:lstStyle>
          <a:p>
            <a:pPr>
              <a:defRPr/>
            </a:pPr>
            <a:endParaRPr lang="fr-FR" altLang="fr-FR"/>
          </a:p>
        </p:txBody>
      </p:sp>
      <p:sp>
        <p:nvSpPr>
          <p:cNvPr id="7" name="Espace réservé du numéro de diapositive 6"/>
          <p:cNvSpPr>
            <a:spLocks noGrp="1"/>
          </p:cNvSpPr>
          <p:nvPr>
            <p:ph type="sldNum" sz="quarter" idx="12"/>
          </p:nvPr>
        </p:nvSpPr>
        <p:spPr>
          <a:xfrm>
            <a:off x="6553200" y="6416675"/>
            <a:ext cx="2133600" cy="365125"/>
          </a:xfrm>
        </p:spPr>
        <p:txBody>
          <a:bodyPr/>
          <a:lstStyle>
            <a:lvl1pPr>
              <a:defRPr/>
            </a:lvl1pPr>
          </a:lstStyle>
          <a:p>
            <a:pPr>
              <a:defRPr/>
            </a:pPr>
            <a:fld id="{E2D971EA-1AA0-406C-9363-71ECA36A626D}" type="slidenum">
              <a:rPr lang="fr-FR" altLang="fr-FR"/>
              <a:pPr>
                <a:defRPr/>
              </a:pPr>
              <a:t>‹N°›</a:t>
            </a:fld>
            <a:endParaRPr lang="fr-FR" altLang="fr-FR"/>
          </a:p>
        </p:txBody>
      </p:sp>
    </p:spTree>
    <p:extLst>
      <p:ext uri="{BB962C8B-B14F-4D97-AF65-F5344CB8AC3E}">
        <p14:creationId xmlns:p14="http://schemas.microsoft.com/office/powerpoint/2010/main" val="23279118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p:txBody>
      </p:sp>
      <p:sp>
        <p:nvSpPr>
          <p:cNvPr id="4" name="Espace réservé de la date 3"/>
          <p:cNvSpPr>
            <a:spLocks noGrp="1"/>
          </p:cNvSpPr>
          <p:nvPr>
            <p:ph type="dt" sz="half" idx="10"/>
          </p:nvPr>
        </p:nvSpPr>
        <p:spPr/>
        <p:txBody>
          <a:bodyPr/>
          <a:lstStyle>
            <a:lvl1pPr>
              <a:defRPr/>
            </a:lvl1pPr>
          </a:lstStyle>
          <a:p>
            <a:pPr>
              <a:defRPr/>
            </a:pPr>
            <a:fld id="{8D9EE3F8-C572-463E-840F-977A58900EB2}" type="datetime1">
              <a:rPr lang="fr-FR" altLang="fr-FR"/>
              <a:pPr>
                <a:defRPr/>
              </a:pPr>
              <a:t>03/12/2018</a:t>
            </a:fld>
            <a:endParaRPr lang="fr-FR" altLang="fr-FR"/>
          </a:p>
        </p:txBody>
      </p:sp>
      <p:sp>
        <p:nvSpPr>
          <p:cNvPr id="5" name="Espace réservé du pied de page 4"/>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p:cNvSpPr>
            <a:spLocks noGrp="1"/>
          </p:cNvSpPr>
          <p:nvPr>
            <p:ph type="sldNum" sz="quarter" idx="12"/>
          </p:nvPr>
        </p:nvSpPr>
        <p:spPr/>
        <p:txBody>
          <a:bodyPr/>
          <a:lstStyle>
            <a:lvl1pPr>
              <a:defRPr/>
            </a:lvl1pPr>
          </a:lstStyle>
          <a:p>
            <a:pPr>
              <a:defRPr/>
            </a:pPr>
            <a:fld id="{91941BEA-D295-4BF8-A50B-0FFB72AA81AC}" type="slidenum">
              <a:rPr lang="fr-FR" altLang="fr-FR"/>
              <a:pPr>
                <a:defRPr/>
              </a:pPr>
              <a:t>‹N°›</a:t>
            </a:fld>
            <a:endParaRPr lang="fr-FR" altLang="fr-FR"/>
          </a:p>
        </p:txBody>
      </p:sp>
    </p:spTree>
    <p:extLst>
      <p:ext uri="{BB962C8B-B14F-4D97-AF65-F5344CB8AC3E}">
        <p14:creationId xmlns:p14="http://schemas.microsoft.com/office/powerpoint/2010/main" val="2466048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3.xml"/><Relationship Id="rId7"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6.jpeg"/><Relationship Id="rId5" Type="http://schemas.openxmlformats.org/officeDocument/2006/relationships/theme" Target="../theme/theme6.xml"/><Relationship Id="rId4"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2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5.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9.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Image 3" descr="Sans titre-2.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1F497D"/>
                </a:solidFill>
                <a:latin typeface="Calibri" panose="020F0502020204030204" pitchFamily="34" charset="0"/>
              </a:defRPr>
            </a:lvl1pPr>
          </a:lstStyle>
          <a:p>
            <a:pPr>
              <a:defRPr/>
            </a:pPr>
            <a:fld id="{F612DF67-5334-49AF-A1A6-72CA08EB3E0A}"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5" r:id="rId1"/>
    <p:sldLayoutId id="2147484300" r:id="rId2"/>
    <p:sldLayoutId id="2147484301" r:id="rId3"/>
    <p:sldLayoutId id="2147484302" r:id="rId4"/>
    <p:sldLayoutId id="2147484303"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Image 3" descr="Sans titre-3.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1F497D"/>
                </a:solidFill>
                <a:latin typeface="Calibri" panose="020F0502020204030204" pitchFamily="34" charset="0"/>
              </a:defRPr>
            </a:lvl1pPr>
          </a:lstStyle>
          <a:p>
            <a:pPr>
              <a:defRPr/>
            </a:pPr>
            <a:fld id="{263BC495-5614-4A26-AEE5-D7D0AB8CC8F6}"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Image 2" descr="Fonds diapos-0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age 3" descr="Sans titre-1.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16" r:id="rId1"/>
    <p:sldLayoutId id="2147484317" r:id="rId2"/>
    <p:sldLayoutId id="2147484318" r:id="rId3"/>
    <p:sldLayoutId id="2147484319" r:id="rId4"/>
    <p:sldLayoutId id="2147484309"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Image 7" descr="Fonds diapos-0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endParaRPr lang="fr-FR" altLang="fr-FR"/>
          </a:p>
        </p:txBody>
      </p:sp>
      <p:sp>
        <p:nvSpPr>
          <p:cNvPr id="4100"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A9B7036F-EB54-47DF-8950-450DB5041D9E}" type="datetime1">
              <a:rPr lang="fr-FR" altLang="fr-FR"/>
              <a:pPr>
                <a:defRPr/>
              </a:pPr>
              <a:t>03/12/2018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0313EEF-B9C5-46FE-84CD-410E50073B6F}"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0" r:id="rId1"/>
    <p:sldLayoutId id="2147484320" r:id="rId2"/>
    <p:sldLayoutId id="2147484321" r:id="rId3"/>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311"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Image 7" descr="Fonds diapos-03.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endParaRPr lang="fr-FR" altLang="fr-FR"/>
          </a:p>
        </p:txBody>
      </p:sp>
      <p:sp>
        <p:nvSpPr>
          <p:cNvPr id="5124"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C38B1CBE-4F90-44AA-9AC8-51B0962A44A4}" type="datetime1">
              <a:rPr lang="fr-FR" altLang="fr-FR"/>
              <a:pPr>
                <a:defRPr/>
              </a:pPr>
              <a:t>03/12/2018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F16888E4-A55B-4154-AE15-646CF9AE5C61}"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2" r:id="rId1"/>
    <p:sldLayoutId id="2147484322" r:id="rId2"/>
    <p:sldLayoutId id="2147484323" r:id="rId3"/>
    <p:sldLayoutId id="2147484324" r:id="rId4"/>
  </p:sldLayoutIdLst>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Image 2" descr="Fonds diapo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25" r:id="rId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Image 7" descr="Fonds diapos-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endParaRPr lang="fr-FR" altLang="fr-FR"/>
          </a:p>
        </p:txBody>
      </p:sp>
      <p:sp>
        <p:nvSpPr>
          <p:cNvPr id="7172"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E11BE1F1-F980-4598-A698-B0FCFFBDC975}" type="datetime1">
              <a:rPr lang="fr-FR" altLang="fr-FR"/>
              <a:pPr>
                <a:defRPr/>
              </a:pPr>
              <a:t>03/12/2018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6B431B7B-C92C-4A7B-957F-8549D3978E19}"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3" r:id="rId1"/>
    <p:sldLayoutId id="2147484326" r:id="rId2"/>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Image 7" descr="Fonds diapo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a:t>Cliquez et modifiez le titre</a:t>
            </a:r>
            <a:endParaRPr lang="fr-FR" altLang="fr-FR"/>
          </a:p>
        </p:txBody>
      </p:sp>
      <p:sp>
        <p:nvSpPr>
          <p:cNvPr id="8196"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a:t>Cliquez pour modifier les styles du texte du masque</a:t>
            </a:r>
          </a:p>
          <a:p>
            <a:pPr lvl="1"/>
            <a:r>
              <a:rPr lang="fr-CA" altLang="fr-FR"/>
              <a:t>Deuxième niveau</a:t>
            </a:r>
          </a:p>
          <a:p>
            <a:pPr lvl="2"/>
            <a:r>
              <a:rPr lang="fr-CA" altLang="fr-FR"/>
              <a:t>Troisième niveau</a:t>
            </a:r>
          </a:p>
        </p:txBody>
      </p:sp>
      <p:sp>
        <p:nvSpPr>
          <p:cNvPr id="4" name="Espace réservé de la date 3"/>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CAF9836D-9EAE-4576-92E6-16F6774E709A}" type="datetime1">
              <a:rPr lang="fr-FR" altLang="fr-FR"/>
              <a:pPr>
                <a:defRPr/>
              </a:pPr>
              <a:t>03/12/2018</a:t>
            </a:fld>
            <a:endParaRPr lang="fr-FR" altLang="fr-FR"/>
          </a:p>
        </p:txBody>
      </p:sp>
      <p:sp>
        <p:nvSpPr>
          <p:cNvPr id="5" name="Espace réservé du pied de page 4"/>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C41C0B5-80F9-4457-8769-61B8ACD1D624}"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314" r:id="rId1"/>
  </p:sldLayoutIdLst>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hyperlink" Target="mailto:Agora@crchudequebec.ulaval.ca"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228600" y="1360488"/>
            <a:ext cx="8686800" cy="804862"/>
          </a:xfrm>
        </p:spPr>
        <p:txBody>
          <a:bodyPr anchor="t"/>
          <a:lstStyle/>
          <a:p>
            <a:pPr eaLnBrk="1" hangingPunct="1"/>
            <a:r>
              <a:rPr lang="en-CA" altLang="fr-FR" sz="3200" b="1" dirty="0">
                <a:solidFill>
                  <a:srgbClr val="1F497D"/>
                </a:solidFill>
                <a:latin typeface="Arial" panose="020B0604020202020204" pitchFamily="34" charset="0"/>
                <a:ea typeface="ＭＳ Ｐゴシック" panose="020B0600070205080204" pitchFamily="34" charset="-128"/>
                <a:cs typeface="Arial" panose="020B0604020202020204" pitchFamily="34" charset="0"/>
              </a:rPr>
              <a:t>AGORA</a:t>
            </a:r>
            <a:endParaRPr lang="fr-CA" altLang="fr-FR" sz="3200" b="1" dirty="0">
              <a:solidFill>
                <a:srgbClr val="1F497D"/>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3555" name="Titre 1"/>
          <p:cNvSpPr txBox="1">
            <a:spLocks/>
          </p:cNvSpPr>
          <p:nvPr/>
        </p:nvSpPr>
        <p:spPr bwMode="auto">
          <a:xfrm>
            <a:off x="123825" y="2470150"/>
            <a:ext cx="86868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CA" altLang="fr-FR" sz="2400" b="1" dirty="0">
                <a:cs typeface="Arial" panose="020B0604020202020204" pitchFamily="34" charset="0"/>
              </a:rPr>
              <a:t>Quiz </a:t>
            </a:r>
            <a:r>
              <a:rPr lang="en-CA" altLang="fr-FR" sz="2400" b="1" dirty="0" err="1">
                <a:cs typeface="Arial" panose="020B0604020202020204" pitchFamily="34" charset="0"/>
              </a:rPr>
              <a:t>Calendrier</a:t>
            </a:r>
            <a:r>
              <a:rPr lang="en-CA" altLang="fr-FR" sz="2400" b="1" dirty="0">
                <a:cs typeface="Arial" panose="020B0604020202020204" pitchFamily="34" charset="0"/>
              </a:rPr>
              <a:t> financier</a:t>
            </a:r>
          </a:p>
          <a:p>
            <a:pPr algn="ctr" eaLnBrk="1" hangingPunct="1">
              <a:spcBef>
                <a:spcPct val="0"/>
              </a:spcBef>
              <a:buClrTx/>
              <a:buFontTx/>
              <a:buNone/>
            </a:pPr>
            <a:r>
              <a:rPr lang="fr-CA" altLang="fr-FR" sz="2400" dirty="0">
                <a:cs typeface="Arial" panose="020B0604020202020204" pitchFamily="34" charset="0"/>
              </a:rPr>
              <a:t>Amendement rétroactif avec changement de distribution budgétaire</a:t>
            </a:r>
            <a:endParaRPr lang="en-CA" altLang="fr-FR" sz="2400" b="1" dirty="0">
              <a:cs typeface="Arial" panose="020B0604020202020204" pitchFamily="34" charset="0"/>
            </a:endParaRPr>
          </a:p>
        </p:txBody>
      </p:sp>
      <p:sp>
        <p:nvSpPr>
          <p:cNvPr id="2" name="ZoneTexte 1">
            <a:extLst>
              <a:ext uri="{FF2B5EF4-FFF2-40B4-BE49-F238E27FC236}">
                <a16:creationId xmlns:a16="http://schemas.microsoft.com/office/drawing/2014/main" xmlns="" id="{20DCD432-C1F7-474A-8D3F-56A4F7CC77B8}"/>
              </a:ext>
            </a:extLst>
          </p:cNvPr>
          <p:cNvSpPr txBox="1"/>
          <p:nvPr/>
        </p:nvSpPr>
        <p:spPr>
          <a:xfrm>
            <a:off x="382772" y="4295553"/>
            <a:ext cx="8176437" cy="1477328"/>
          </a:xfrm>
          <a:prstGeom prst="rect">
            <a:avLst/>
          </a:prstGeom>
          <a:noFill/>
        </p:spPr>
        <p:txBody>
          <a:bodyPr wrap="square" rtlCol="0">
            <a:spAutoFit/>
          </a:bodyPr>
          <a:lstStyle/>
          <a:p>
            <a:r>
              <a:rPr lang="fr-CA" dirty="0"/>
              <a:t>Ce quiz est monté d’un point de vue « Centre de recherche ». Les dates pour lesquelles doivent être traitées l’amendements sont donc basées sur les dates que les intervenants du Centre de Recherche doivent respecter. </a:t>
            </a:r>
          </a:p>
          <a:p>
            <a:r>
              <a:rPr lang="fr-CA" dirty="0"/>
              <a:t>Cependant, pour permettre une compréhension commune, il serait apprécié que tous les intervenants puissent </a:t>
            </a:r>
            <a:r>
              <a:rPr lang="fr-CA" dirty="0" smtClean="0"/>
              <a:t>faire ce quiz. </a:t>
            </a:r>
            <a:endParaRPr lang="fr-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CA" altLang="fr-FR" dirty="0">
                <a:latin typeface="Arial" panose="020B0604020202020204" pitchFamily="34" charset="0"/>
                <a:ea typeface="ＭＳ Ｐゴシック" panose="020B0600070205080204" pitchFamily="34" charset="-128"/>
                <a:cs typeface="Arial" panose="020B0604020202020204" pitchFamily="34" charset="0"/>
              </a:rPr>
              <a:t>Question 1</a:t>
            </a:r>
          </a:p>
        </p:txBody>
      </p:sp>
      <p:sp>
        <p:nvSpPr>
          <p:cNvPr id="26627"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Nous sommes le 22 avril 2018.</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Le salaire d’un employé doit passer sur un nouveau budget à partir du 01 juin. </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En vous référant au calendrier financier ci-après, quel amendement est correct parmi les deux qui sont présentés?</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 </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p:cNvPr>
          <p:cNvSpPr/>
          <p:nvPr/>
        </p:nvSpPr>
        <p:spPr>
          <a:xfrm>
            <a:off x="1991508"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#1</a:t>
            </a:r>
          </a:p>
        </p:txBody>
      </p:sp>
      <p:sp>
        <p:nvSpPr>
          <p:cNvPr id="9" name="Bouton d'action : Personnalisé 8">
            <a:hlinkClick r:id="" action="ppaction://noaction" highlightClick="1"/>
          </p:cNvPr>
          <p:cNvSpPr/>
          <p:nvPr/>
        </p:nvSpPr>
        <p:spPr>
          <a:xfrm>
            <a:off x="4802084"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#2</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Calendrier financier</a:t>
            </a:r>
          </a:p>
        </p:txBody>
      </p:sp>
      <p:graphicFrame>
        <p:nvGraphicFramePr>
          <p:cNvPr id="3" name="Tableau 2"/>
          <p:cNvGraphicFramePr>
            <a:graphicFrameLocks noGrp="1"/>
          </p:cNvGraphicFramePr>
          <p:nvPr>
            <p:extLst>
              <p:ext uri="{D42A27DB-BD31-4B8C-83A1-F6EECF244321}">
                <p14:modId xmlns:p14="http://schemas.microsoft.com/office/powerpoint/2010/main" val="47297911"/>
              </p:ext>
            </p:extLst>
          </p:nvPr>
        </p:nvGraphicFramePr>
        <p:xfrm>
          <a:off x="346511" y="1819178"/>
          <a:ext cx="8345103" cy="3821226"/>
        </p:xfrm>
        <a:graphic>
          <a:graphicData uri="http://schemas.openxmlformats.org/drawingml/2006/table">
            <a:tbl>
              <a:tblPr>
                <a:tableStyleId>{35758FB7-9AC5-4552-8A53-C91805E547FA}</a:tableStyleId>
              </a:tblPr>
              <a:tblGrid>
                <a:gridCol w="929504">
                  <a:extLst>
                    <a:ext uri="{9D8B030D-6E8A-4147-A177-3AD203B41FA5}">
                      <a16:colId xmlns:a16="http://schemas.microsoft.com/office/drawing/2014/main" xmlns="" val="20000"/>
                    </a:ext>
                  </a:extLst>
                </a:gridCol>
                <a:gridCol w="1075909">
                  <a:extLst>
                    <a:ext uri="{9D8B030D-6E8A-4147-A177-3AD203B41FA5}">
                      <a16:colId xmlns:a16="http://schemas.microsoft.com/office/drawing/2014/main" xmlns="" val="20001"/>
                    </a:ext>
                  </a:extLst>
                </a:gridCol>
                <a:gridCol w="1334672">
                  <a:extLst>
                    <a:ext uri="{9D8B030D-6E8A-4147-A177-3AD203B41FA5}">
                      <a16:colId xmlns:a16="http://schemas.microsoft.com/office/drawing/2014/main" xmlns="" val="20002"/>
                    </a:ext>
                  </a:extLst>
                </a:gridCol>
                <a:gridCol w="1334672">
                  <a:extLst>
                    <a:ext uri="{9D8B030D-6E8A-4147-A177-3AD203B41FA5}">
                      <a16:colId xmlns:a16="http://schemas.microsoft.com/office/drawing/2014/main" xmlns="" val="20003"/>
                    </a:ext>
                  </a:extLst>
                </a:gridCol>
                <a:gridCol w="1174647">
                  <a:extLst>
                    <a:ext uri="{9D8B030D-6E8A-4147-A177-3AD203B41FA5}">
                      <a16:colId xmlns:a16="http://schemas.microsoft.com/office/drawing/2014/main" xmlns="" val="20004"/>
                    </a:ext>
                  </a:extLst>
                </a:gridCol>
                <a:gridCol w="1157623">
                  <a:extLst>
                    <a:ext uri="{9D8B030D-6E8A-4147-A177-3AD203B41FA5}">
                      <a16:colId xmlns:a16="http://schemas.microsoft.com/office/drawing/2014/main" xmlns="" val="20005"/>
                    </a:ext>
                  </a:extLst>
                </a:gridCol>
                <a:gridCol w="1338076">
                  <a:extLst>
                    <a:ext uri="{9D8B030D-6E8A-4147-A177-3AD203B41FA5}">
                      <a16:colId xmlns:a16="http://schemas.microsoft.com/office/drawing/2014/main" xmlns="" val="20006"/>
                    </a:ext>
                  </a:extLst>
                </a:gridCol>
              </a:tblGrid>
              <a:tr h="734346">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de dépôt de la paie</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385860">
                <a:tc>
                  <a:txBody>
                    <a:bodyPr/>
                    <a:lstStyle/>
                    <a:p>
                      <a:pPr algn="ctr" fontAlgn="ctr"/>
                      <a:r>
                        <a:rPr lang="fr-CA" sz="1200" u="none" strike="noStrike">
                          <a:effectLst/>
                        </a:rPr>
                        <a:t>01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2018-03-12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2018-03-19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2018-05-03</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385860">
                <a:tc>
                  <a:txBody>
                    <a:bodyPr/>
                    <a:lstStyle/>
                    <a:p>
                      <a:pPr algn="ctr" fontAlgn="ctr"/>
                      <a:r>
                        <a:rPr lang="fr-CA" sz="1200" u="none" strike="noStrike">
                          <a:effectLst/>
                        </a:rPr>
                        <a:t>02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2018-04-15</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2018-05-17</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385860">
                <a:tc>
                  <a:txBody>
                    <a:bodyPr/>
                    <a:lstStyle/>
                    <a:p>
                      <a:pPr algn="ctr" fontAlgn="ctr"/>
                      <a:r>
                        <a:rPr lang="fr-CA" sz="1200" u="none" strike="noStrike">
                          <a:effectLst/>
                        </a:rPr>
                        <a:t>03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2018-05-31</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385860">
                <a:tc>
                  <a:txBody>
                    <a:bodyPr/>
                    <a:lstStyle/>
                    <a:p>
                      <a:pPr algn="ctr" fontAlgn="ctr"/>
                      <a:r>
                        <a:rPr lang="fr-CA" sz="1200" u="none" strike="noStrike">
                          <a:effectLst/>
                        </a:rPr>
                        <a:t>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2018-04-30</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2018-06-14</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385860">
                <a:tc>
                  <a:txBody>
                    <a:bodyPr/>
                    <a:lstStyle/>
                    <a:p>
                      <a:pPr algn="ctr" fontAlgn="ctr"/>
                      <a:r>
                        <a:rPr lang="fr-CA" sz="1200" u="none" strike="noStrike">
                          <a:effectLst/>
                        </a:rPr>
                        <a:t>05</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2018-06-28</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385860">
                <a:tc>
                  <a:txBody>
                    <a:bodyPr/>
                    <a:lstStyle/>
                    <a:p>
                      <a:pPr algn="ctr" fontAlgn="ctr"/>
                      <a:r>
                        <a:rPr lang="fr-CA" sz="1200" u="none" strike="noStrike">
                          <a:effectLst/>
                        </a:rPr>
                        <a:t>06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2018-06-10</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2018-07-12</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385860">
                <a:tc>
                  <a:txBody>
                    <a:bodyPr/>
                    <a:lstStyle/>
                    <a:p>
                      <a:pPr algn="ctr" fontAlgn="ctr"/>
                      <a:r>
                        <a:rPr lang="fr-CA" sz="1200" u="none" strike="noStrike">
                          <a:effectLst/>
                        </a:rPr>
                        <a:t>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2018-07-26</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385860">
                <a:tc>
                  <a:txBody>
                    <a:bodyPr/>
                    <a:lstStyle/>
                    <a:p>
                      <a:pPr algn="ctr" fontAlgn="ctr"/>
                      <a:r>
                        <a:rPr lang="fr-CA" sz="1200" u="none" strike="noStrike" dirty="0">
                          <a:effectLst/>
                        </a:rPr>
                        <a:t>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bl>
          </a:graphicData>
        </a:graphic>
      </p:graphicFrame>
      <p:sp>
        <p:nvSpPr>
          <p:cNvPr id="2" name="ZoneTexte 1"/>
          <p:cNvSpPr txBox="1"/>
          <p:nvPr/>
        </p:nvSpPr>
        <p:spPr>
          <a:xfrm>
            <a:off x="411892" y="5890054"/>
            <a:ext cx="7949513" cy="307777"/>
          </a:xfrm>
          <a:prstGeom prst="rect">
            <a:avLst/>
          </a:prstGeom>
          <a:noFill/>
        </p:spPr>
        <p:txBody>
          <a:bodyPr wrap="square" rtlCol="0">
            <a:spAutoFit/>
          </a:bodyPr>
          <a:lstStyle/>
          <a:p>
            <a:r>
              <a:rPr lang="fr-CA" sz="1400" dirty="0" smtClean="0"/>
              <a:t>Tous les extraits de calendrier financier sont issus du calendrier financier 2018-2019. </a:t>
            </a:r>
            <a:endParaRPr lang="fr-CA" sz="1400" dirty="0"/>
          </a:p>
        </p:txBody>
      </p:sp>
    </p:spTree>
    <p:extLst>
      <p:ext uri="{BB962C8B-B14F-4D97-AF65-F5344CB8AC3E}">
        <p14:creationId xmlns:p14="http://schemas.microsoft.com/office/powerpoint/2010/main" val="8521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1 – Possibilité1</a:t>
            </a:r>
          </a:p>
        </p:txBody>
      </p:sp>
      <p:pic>
        <p:nvPicPr>
          <p:cNvPr id="4" name="Image 3"/>
          <p:cNvPicPr>
            <a:picLocks noChangeAspect="1"/>
          </p:cNvPicPr>
          <p:nvPr/>
        </p:nvPicPr>
        <p:blipFill>
          <a:blip r:embed="rId2"/>
          <a:stretch>
            <a:fillRect/>
          </a:stretch>
        </p:blipFill>
        <p:spPr>
          <a:xfrm>
            <a:off x="1210455" y="933651"/>
            <a:ext cx="7003910" cy="5837722"/>
          </a:xfrm>
          <a:prstGeom prst="rect">
            <a:avLst/>
          </a:prstGeom>
        </p:spPr>
      </p:pic>
    </p:spTree>
    <p:extLst>
      <p:ext uri="{BB962C8B-B14F-4D97-AF65-F5344CB8AC3E}">
        <p14:creationId xmlns:p14="http://schemas.microsoft.com/office/powerpoint/2010/main" val="1282414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1 – Possibilité 2</a:t>
            </a:r>
          </a:p>
        </p:txBody>
      </p:sp>
      <p:pic>
        <p:nvPicPr>
          <p:cNvPr id="3" name="Image 2"/>
          <p:cNvPicPr>
            <a:picLocks noChangeAspect="1"/>
          </p:cNvPicPr>
          <p:nvPr/>
        </p:nvPicPr>
        <p:blipFill>
          <a:blip r:embed="rId2"/>
          <a:stretch>
            <a:fillRect/>
          </a:stretch>
        </p:blipFill>
        <p:spPr>
          <a:xfrm>
            <a:off x="1112283" y="931634"/>
            <a:ext cx="6983128" cy="5819273"/>
          </a:xfrm>
          <a:prstGeom prst="rect">
            <a:avLst/>
          </a:prstGeom>
        </p:spPr>
      </p:pic>
    </p:spTree>
    <p:extLst>
      <p:ext uri="{BB962C8B-B14F-4D97-AF65-F5344CB8AC3E}">
        <p14:creationId xmlns:p14="http://schemas.microsoft.com/office/powerpoint/2010/main" val="2105541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7044" y="3681136"/>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Oui</a:t>
            </a:r>
            <a:endParaRPr lang="fr-CA" sz="1200" dirty="0"/>
          </a:p>
        </p:txBody>
      </p:sp>
      <p:sp>
        <p:nvSpPr>
          <p:cNvPr id="22" name="Rectangle avec flèche vers le bas 21"/>
          <p:cNvSpPr/>
          <p:nvPr/>
        </p:nvSpPr>
        <p:spPr>
          <a:xfrm>
            <a:off x="26389" y="1550962"/>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Date souhaitée du changement</a:t>
            </a:r>
            <a:endParaRPr lang="fr-CA" sz="1200" dirty="0"/>
          </a:p>
        </p:txBody>
      </p:sp>
      <p:sp>
        <p:nvSpPr>
          <p:cNvPr id="23" name="Rectangle avec flèche vers le bas 22"/>
          <p:cNvSpPr/>
          <p:nvPr/>
        </p:nvSpPr>
        <p:spPr>
          <a:xfrm>
            <a:off x="27044" y="1946962"/>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Période de la date souhaitée de changement</a:t>
            </a:r>
          </a:p>
        </p:txBody>
      </p:sp>
      <p:sp>
        <p:nvSpPr>
          <p:cNvPr id="24" name="Rectangle avec flèche vers le bas 23"/>
          <p:cNvSpPr/>
          <p:nvPr/>
        </p:nvSpPr>
        <p:spPr>
          <a:xfrm>
            <a:off x="26388" y="2390895"/>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limite d’envoi </a:t>
            </a:r>
            <a:r>
              <a:rPr lang="fr-CA" sz="1200" dirty="0" smtClean="0"/>
              <a:t>à la GP</a:t>
            </a:r>
            <a:endParaRPr lang="fr-CA" sz="1200" dirty="0"/>
          </a:p>
        </p:txBody>
      </p:sp>
      <p:sp>
        <p:nvSpPr>
          <p:cNvPr id="25" name="Rectangle avec flèche vers le bas 24"/>
          <p:cNvSpPr/>
          <p:nvPr/>
        </p:nvSpPr>
        <p:spPr>
          <a:xfrm>
            <a:off x="26387" y="2841203"/>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du jour</a:t>
            </a:r>
          </a:p>
        </p:txBody>
      </p:sp>
      <p:sp>
        <p:nvSpPr>
          <p:cNvPr id="27" name="Rectangle 26"/>
          <p:cNvSpPr/>
          <p:nvPr/>
        </p:nvSpPr>
        <p:spPr>
          <a:xfrm>
            <a:off x="27044" y="3265805"/>
            <a:ext cx="6339945" cy="252000"/>
          </a:xfrm>
          <a:prstGeom prst="rect">
            <a:avLst/>
          </a:prstGeom>
        </p:spPr>
        <p:style>
          <a:lnRef idx="1">
            <a:schemeClr val="accent1"/>
          </a:lnRef>
          <a:fillRef idx="3">
            <a:schemeClr val="accent1"/>
          </a:fillRef>
          <a:effectRef idx="2">
            <a:schemeClr val="accent1"/>
          </a:effectRef>
          <a:fontRef idx="minor">
            <a:schemeClr val="lt1"/>
          </a:fontRef>
        </p:style>
        <p:txBody>
          <a:bodyPr tIns="180000" rtlCol="0" anchor="ctr"/>
          <a:lstStyle/>
          <a:p>
            <a:pPr algn="ctr"/>
            <a:r>
              <a:rPr lang="fr-CA" sz="1200" dirty="0"/>
              <a:t>La date du jour est-elle avant la date limite d’envoi aux RH?</a:t>
            </a:r>
          </a:p>
          <a:p>
            <a:pPr algn="ctr"/>
            <a:endParaRPr lang="fr-CA" sz="1200" dirty="0"/>
          </a:p>
        </p:txBody>
      </p:sp>
      <p:sp>
        <p:nvSpPr>
          <p:cNvPr id="29" name="Flèche vers le bas 28"/>
          <p:cNvSpPr/>
          <p:nvPr/>
        </p:nvSpPr>
        <p:spPr>
          <a:xfrm>
            <a:off x="1349845" y="3498218"/>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1" name="Rectangle 30"/>
          <p:cNvSpPr/>
          <p:nvPr/>
        </p:nvSpPr>
        <p:spPr>
          <a:xfrm>
            <a:off x="26387" y="4202970"/>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a:t>
            </a:r>
            <a:endParaRPr lang="fr-CA" sz="1200" dirty="0"/>
          </a:p>
        </p:txBody>
      </p:sp>
      <p:sp>
        <p:nvSpPr>
          <p:cNvPr id="33" name="Flèche vers le bas 32"/>
          <p:cNvSpPr/>
          <p:nvPr/>
        </p:nvSpPr>
        <p:spPr>
          <a:xfrm>
            <a:off x="1349188" y="4020052"/>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grpSp>
        <p:nvGrpSpPr>
          <p:cNvPr id="37" name="Groupe 36"/>
          <p:cNvGrpSpPr/>
          <p:nvPr/>
        </p:nvGrpSpPr>
        <p:grpSpPr>
          <a:xfrm>
            <a:off x="79193" y="4733651"/>
            <a:ext cx="2929557" cy="369332"/>
            <a:chOff x="2254584" y="4379423"/>
            <a:chExt cx="2495228" cy="369332"/>
          </a:xfrm>
        </p:grpSpPr>
        <p:sp>
          <p:nvSpPr>
            <p:cNvPr id="35" name="Rectangle 34"/>
            <p:cNvSpPr/>
            <p:nvPr/>
          </p:nvSpPr>
          <p:spPr>
            <a:xfrm>
              <a:off x="2254584" y="4430036"/>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36" name="ZoneTexte 35"/>
            <p:cNvSpPr txBox="1"/>
            <p:nvPr/>
          </p:nvSpPr>
          <p:spPr>
            <a:xfrm>
              <a:off x="2480770" y="4379423"/>
              <a:ext cx="2269042" cy="369332"/>
            </a:xfrm>
            <a:prstGeom prst="rect">
              <a:avLst/>
            </a:prstGeom>
            <a:noFill/>
          </p:spPr>
          <p:txBody>
            <a:bodyPr wrap="square" rtlCol="0">
              <a:spAutoFit/>
            </a:bodyPr>
            <a:lstStyle/>
            <a:p>
              <a:r>
                <a:rPr lang="fr-CA" sz="900" dirty="0" smtClean="0"/>
                <a:t>Date effective = Date de début de la nouvelle distribution budgétaire.</a:t>
              </a:r>
              <a:endParaRPr lang="fr-CA" sz="900" dirty="0"/>
            </a:p>
          </p:txBody>
        </p:sp>
      </p:grpSp>
      <p:grpSp>
        <p:nvGrpSpPr>
          <p:cNvPr id="45" name="Groupe 44"/>
          <p:cNvGrpSpPr/>
          <p:nvPr/>
        </p:nvGrpSpPr>
        <p:grpSpPr>
          <a:xfrm>
            <a:off x="77116" y="5176742"/>
            <a:ext cx="2931634" cy="369332"/>
            <a:chOff x="2210166" y="4310114"/>
            <a:chExt cx="2496997" cy="369332"/>
          </a:xfrm>
        </p:grpSpPr>
        <p:sp>
          <p:nvSpPr>
            <p:cNvPr id="46" name="Rectangle 4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7" name="ZoneTexte 46"/>
            <p:cNvSpPr txBox="1"/>
            <p:nvPr/>
          </p:nvSpPr>
          <p:spPr>
            <a:xfrm>
              <a:off x="2438121" y="4310114"/>
              <a:ext cx="2269042" cy="369332"/>
            </a:xfrm>
            <a:prstGeom prst="rect">
              <a:avLst/>
            </a:prstGeom>
            <a:noFill/>
          </p:spPr>
          <p:txBody>
            <a:bodyPr wrap="square" rtlCol="0">
              <a:spAutoFit/>
            </a:bodyPr>
            <a:lstStyle/>
            <a:p>
              <a:pPr lvl="0"/>
              <a:r>
                <a:rPr lang="fr-CA" sz="900" dirty="0"/>
                <a:t>Périodes de la nouvelle distribution budgétaire demandée.</a:t>
              </a:r>
            </a:p>
          </p:txBody>
        </p:sp>
      </p:grpSp>
      <p:sp>
        <p:nvSpPr>
          <p:cNvPr id="62" name="Rectangle avec flèche vers le bas 61"/>
          <p:cNvSpPr/>
          <p:nvPr/>
        </p:nvSpPr>
        <p:spPr>
          <a:xfrm>
            <a:off x="6457541" y="1550962"/>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01 juin</a:t>
            </a:r>
            <a:endParaRPr lang="fr-CA" sz="1050" dirty="0">
              <a:solidFill>
                <a:schemeClr val="tx1"/>
              </a:solidFill>
            </a:endParaRPr>
          </a:p>
        </p:txBody>
      </p:sp>
      <p:sp>
        <p:nvSpPr>
          <p:cNvPr id="63" name="Rectangle avec flèche vers le bas 62"/>
          <p:cNvSpPr/>
          <p:nvPr/>
        </p:nvSpPr>
        <p:spPr>
          <a:xfrm>
            <a:off x="6458196" y="1946962"/>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05</a:t>
            </a:r>
            <a:endParaRPr lang="fr-CA" sz="1050" dirty="0">
              <a:solidFill>
                <a:schemeClr val="tx1"/>
              </a:solidFill>
            </a:endParaRPr>
          </a:p>
        </p:txBody>
      </p:sp>
      <p:sp>
        <p:nvSpPr>
          <p:cNvPr id="64" name="Rectangle avec flèche vers le bas 63"/>
          <p:cNvSpPr/>
          <p:nvPr/>
        </p:nvSpPr>
        <p:spPr>
          <a:xfrm>
            <a:off x="6457540" y="2390895"/>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14 mai</a:t>
            </a:r>
            <a:endParaRPr lang="fr-CA" sz="1050" dirty="0">
              <a:solidFill>
                <a:schemeClr val="tx1"/>
              </a:solidFill>
            </a:endParaRPr>
          </a:p>
        </p:txBody>
      </p:sp>
      <p:sp>
        <p:nvSpPr>
          <p:cNvPr id="65" name="Rectangle avec flèche vers le bas 64"/>
          <p:cNvSpPr/>
          <p:nvPr/>
        </p:nvSpPr>
        <p:spPr>
          <a:xfrm>
            <a:off x="6457539" y="2841203"/>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22 avril</a:t>
            </a:r>
            <a:endParaRPr lang="fr-CA" sz="1200" dirty="0">
              <a:solidFill>
                <a:schemeClr val="tx1"/>
              </a:solidFill>
            </a:endParaRPr>
          </a:p>
        </p:txBody>
      </p:sp>
      <p:sp>
        <p:nvSpPr>
          <p:cNvPr id="66" name="Rectangle 65"/>
          <p:cNvSpPr/>
          <p:nvPr/>
        </p:nvSpPr>
        <p:spPr>
          <a:xfrm>
            <a:off x="6458196" y="3718054"/>
            <a:ext cx="2530109" cy="252000"/>
          </a:xfrm>
          <a:prstGeom prst="rect">
            <a:avLst/>
          </a:prstGeom>
        </p:spPr>
        <p:style>
          <a:lnRef idx="1">
            <a:schemeClr val="accent5"/>
          </a:lnRef>
          <a:fillRef idx="3">
            <a:schemeClr val="accent5"/>
          </a:fillRef>
          <a:effectRef idx="2">
            <a:schemeClr val="accent5"/>
          </a:effectRef>
          <a:fontRef idx="minor">
            <a:schemeClr val="lt1"/>
          </a:fontRef>
        </p:style>
        <p:txBody>
          <a:bodyPr tIns="180000" rtlCol="0" anchor="ctr"/>
          <a:lstStyle/>
          <a:p>
            <a:pPr algn="ctr"/>
            <a:r>
              <a:rPr lang="fr-CA" sz="1200" dirty="0" smtClean="0">
                <a:solidFill>
                  <a:schemeClr val="tx1"/>
                </a:solidFill>
              </a:rPr>
              <a:t>Oui</a:t>
            </a:r>
            <a:endParaRPr lang="fr-CA" sz="1200" dirty="0">
              <a:solidFill>
                <a:schemeClr val="tx1"/>
              </a:solidFill>
            </a:endParaRPr>
          </a:p>
          <a:p>
            <a:pPr algn="ctr"/>
            <a:endParaRPr lang="fr-CA" sz="1200" dirty="0">
              <a:solidFill>
                <a:schemeClr val="tx1"/>
              </a:solidFill>
            </a:endParaRPr>
          </a:p>
        </p:txBody>
      </p:sp>
      <p:sp>
        <p:nvSpPr>
          <p:cNvPr id="67" name="Flèche vers le bas 66"/>
          <p:cNvSpPr/>
          <p:nvPr/>
        </p:nvSpPr>
        <p:spPr>
          <a:xfrm>
            <a:off x="7642715" y="4022710"/>
            <a:ext cx="144000" cy="18000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CA">
              <a:solidFill>
                <a:schemeClr val="tx1"/>
              </a:solidFill>
            </a:endParaRPr>
          </a:p>
        </p:txBody>
      </p:sp>
      <p:sp>
        <p:nvSpPr>
          <p:cNvPr id="2" name="Titre 1"/>
          <p:cNvSpPr>
            <a:spLocks noGrp="1"/>
          </p:cNvSpPr>
          <p:nvPr>
            <p:ph type="title"/>
          </p:nvPr>
        </p:nvSpPr>
        <p:spPr>
          <a:xfrm>
            <a:off x="0" y="-27773"/>
            <a:ext cx="8229600" cy="1143000"/>
          </a:xfrm>
        </p:spPr>
        <p:txBody>
          <a:bodyPr/>
          <a:lstStyle/>
          <a:p>
            <a:pPr algn="l"/>
            <a:r>
              <a:rPr lang="fr-CA" sz="2800" dirty="0" smtClean="0">
                <a:solidFill>
                  <a:schemeClr val="bg1"/>
                </a:solidFill>
              </a:rPr>
              <a:t>Réponse 1</a:t>
            </a:r>
            <a:endParaRPr lang="fr-CA" sz="2800" dirty="0">
              <a:solidFill>
                <a:schemeClr val="bg1"/>
              </a:solidFill>
            </a:endParaRPr>
          </a:p>
        </p:txBody>
      </p:sp>
      <p:sp>
        <p:nvSpPr>
          <p:cNvPr id="68" name="Rectangle avec flèche vers le bas 67"/>
          <p:cNvSpPr/>
          <p:nvPr/>
        </p:nvSpPr>
        <p:spPr>
          <a:xfrm>
            <a:off x="6458196" y="3265805"/>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Date du jour &lt; Date limite?</a:t>
            </a:r>
            <a:endParaRPr lang="fr-CA" sz="1200" dirty="0">
              <a:solidFill>
                <a:schemeClr val="tx1"/>
              </a:solidFill>
            </a:endParaRPr>
          </a:p>
        </p:txBody>
      </p:sp>
      <p:sp>
        <p:nvSpPr>
          <p:cNvPr id="69" name="Rectangle 68"/>
          <p:cNvSpPr/>
          <p:nvPr/>
        </p:nvSpPr>
        <p:spPr>
          <a:xfrm>
            <a:off x="6492137" y="4235196"/>
            <a:ext cx="2490645" cy="3299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Amendement</a:t>
            </a:r>
            <a:endParaRPr lang="fr-CA" sz="1200" dirty="0">
              <a:solidFill>
                <a:schemeClr val="tx1"/>
              </a:solidFill>
            </a:endParaRPr>
          </a:p>
        </p:txBody>
      </p:sp>
      <p:grpSp>
        <p:nvGrpSpPr>
          <p:cNvPr id="70" name="Groupe 69"/>
          <p:cNvGrpSpPr/>
          <p:nvPr/>
        </p:nvGrpSpPr>
        <p:grpSpPr>
          <a:xfrm>
            <a:off x="6518079" y="4709324"/>
            <a:ext cx="2469360" cy="272553"/>
            <a:chOff x="2210166" y="4322870"/>
            <a:chExt cx="2498466" cy="272553"/>
          </a:xfrm>
        </p:grpSpPr>
        <p:sp>
          <p:nvSpPr>
            <p:cNvPr id="71" name="Rectangle 70"/>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2" name="ZoneTexte 71"/>
            <p:cNvSpPr txBox="1"/>
            <p:nvPr/>
          </p:nvSpPr>
          <p:spPr>
            <a:xfrm>
              <a:off x="2439589" y="4322870"/>
              <a:ext cx="2269043" cy="230832"/>
            </a:xfrm>
            <a:prstGeom prst="rect">
              <a:avLst/>
            </a:prstGeom>
            <a:noFill/>
          </p:spPr>
          <p:txBody>
            <a:bodyPr wrap="square" rtlCol="0">
              <a:spAutoFit/>
            </a:bodyPr>
            <a:lstStyle/>
            <a:p>
              <a:pPr lvl="0"/>
              <a:r>
                <a:rPr lang="fr-CA" sz="900" dirty="0"/>
                <a:t>Date effective = </a:t>
              </a:r>
              <a:r>
                <a:rPr lang="fr-CA" sz="900" dirty="0" smtClean="0"/>
                <a:t>01 juin</a:t>
              </a:r>
              <a:endParaRPr lang="fr-CA" sz="900" dirty="0"/>
            </a:p>
          </p:txBody>
        </p:sp>
      </p:grpSp>
      <p:grpSp>
        <p:nvGrpSpPr>
          <p:cNvPr id="73" name="Groupe 72"/>
          <p:cNvGrpSpPr/>
          <p:nvPr/>
        </p:nvGrpSpPr>
        <p:grpSpPr>
          <a:xfrm>
            <a:off x="6517421" y="5226462"/>
            <a:ext cx="2469914" cy="267815"/>
            <a:chOff x="2210166" y="4327608"/>
            <a:chExt cx="2499026" cy="267815"/>
          </a:xfrm>
        </p:grpSpPr>
        <p:sp>
          <p:nvSpPr>
            <p:cNvPr id="74" name="Rectangle 73"/>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5" name="ZoneTexte 74"/>
            <p:cNvSpPr txBox="1"/>
            <p:nvPr/>
          </p:nvSpPr>
          <p:spPr>
            <a:xfrm>
              <a:off x="2440149" y="4327608"/>
              <a:ext cx="2269043" cy="230832"/>
            </a:xfrm>
            <a:prstGeom prst="rect">
              <a:avLst/>
            </a:prstGeom>
            <a:noFill/>
          </p:spPr>
          <p:txBody>
            <a:bodyPr wrap="square" rtlCol="0">
              <a:spAutoFit/>
            </a:bodyPr>
            <a:lstStyle/>
            <a:p>
              <a:pPr lvl="0"/>
              <a:r>
                <a:rPr lang="fr-CA" sz="900" dirty="0" smtClean="0"/>
                <a:t>01 juin  2018 au 31 mars 2019</a:t>
              </a:r>
              <a:endParaRPr lang="fr-CA" sz="900" dirty="0"/>
            </a:p>
          </p:txBody>
        </p:sp>
      </p:grpSp>
      <p:pic>
        <p:nvPicPr>
          <p:cNvPr id="3" name="Image 2"/>
          <p:cNvPicPr>
            <a:picLocks noChangeAspect="1"/>
          </p:cNvPicPr>
          <p:nvPr/>
        </p:nvPicPr>
        <p:blipFill>
          <a:blip r:embed="rId2"/>
          <a:stretch>
            <a:fillRect/>
          </a:stretch>
        </p:blipFill>
        <p:spPr>
          <a:xfrm>
            <a:off x="6538889" y="4807049"/>
            <a:ext cx="122321" cy="108000"/>
          </a:xfrm>
          <a:prstGeom prst="rect">
            <a:avLst/>
          </a:prstGeom>
        </p:spPr>
      </p:pic>
      <p:pic>
        <p:nvPicPr>
          <p:cNvPr id="82" name="Image 81"/>
          <p:cNvPicPr>
            <a:picLocks noChangeAspect="1"/>
          </p:cNvPicPr>
          <p:nvPr/>
        </p:nvPicPr>
        <p:blipFill>
          <a:blip r:embed="rId2"/>
          <a:stretch>
            <a:fillRect/>
          </a:stretch>
        </p:blipFill>
        <p:spPr>
          <a:xfrm>
            <a:off x="6538889" y="5307408"/>
            <a:ext cx="122321" cy="108000"/>
          </a:xfrm>
          <a:prstGeom prst="rect">
            <a:avLst/>
          </a:prstGeom>
        </p:spPr>
      </p:pic>
      <p:sp>
        <p:nvSpPr>
          <p:cNvPr id="4" name="Rectangle 3"/>
          <p:cNvSpPr/>
          <p:nvPr/>
        </p:nvSpPr>
        <p:spPr>
          <a:xfrm>
            <a:off x="26387" y="1121460"/>
            <a:ext cx="3967753" cy="369332"/>
          </a:xfrm>
          <a:prstGeom prst="rect">
            <a:avLst/>
          </a:prstGeom>
        </p:spPr>
        <p:txBody>
          <a:bodyPr wrap="none">
            <a:spAutoFit/>
          </a:bodyPr>
          <a:lstStyle/>
          <a:p>
            <a:r>
              <a:rPr lang="fr-CA" dirty="0"/>
              <a:t>La bonne réponse est: Possibilité #1.</a:t>
            </a:r>
          </a:p>
        </p:txBody>
      </p:sp>
    </p:spTree>
    <p:extLst>
      <p:ext uri="{BB962C8B-B14F-4D97-AF65-F5344CB8AC3E}">
        <p14:creationId xmlns:p14="http://schemas.microsoft.com/office/powerpoint/2010/main" val="3782855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a:srcRect b="79361"/>
          <a:stretch/>
        </p:blipFill>
        <p:spPr>
          <a:xfrm>
            <a:off x="1134561" y="4924802"/>
            <a:ext cx="7003910" cy="1204838"/>
          </a:xfrm>
          <a:prstGeom prst="rect">
            <a:avLst/>
          </a:prstGeom>
        </p:spPr>
      </p:pic>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1</a:t>
            </a:r>
          </a:p>
        </p:txBody>
      </p:sp>
      <p:sp>
        <p:nvSpPr>
          <p:cNvPr id="3" name="ZoneTexte 2"/>
          <p:cNvSpPr txBox="1"/>
          <p:nvPr/>
        </p:nvSpPr>
        <p:spPr>
          <a:xfrm>
            <a:off x="425463" y="4364771"/>
            <a:ext cx="8422105" cy="1200329"/>
          </a:xfrm>
          <a:prstGeom prst="rect">
            <a:avLst/>
          </a:prstGeom>
          <a:noFill/>
        </p:spPr>
        <p:txBody>
          <a:bodyPr wrap="square" rtlCol="0">
            <a:spAutoFit/>
          </a:bodyPr>
          <a:lstStyle/>
          <a:p>
            <a:r>
              <a:rPr lang="fr-CA" dirty="0"/>
              <a:t>L’équipe administrative a donc le temps de préparer l’amendement en indiquant une date effective au 01 juin 2018. </a:t>
            </a:r>
          </a:p>
          <a:p>
            <a:pPr marL="285750" indent="-285750">
              <a:buFont typeface="Wingdings" panose="05000000000000000000" pitchFamily="2" charset="2"/>
              <a:buChar char="v"/>
            </a:pPr>
            <a:endParaRPr lang="fr-CA" dirty="0"/>
          </a:p>
          <a:p>
            <a:pPr marL="285750" indent="-285750">
              <a:buFont typeface="Wingdings" panose="05000000000000000000" pitchFamily="2" charset="2"/>
              <a:buChar char="v"/>
            </a:pPr>
            <a:endParaRPr lang="fr-CA" dirty="0"/>
          </a:p>
        </p:txBody>
      </p:sp>
      <p:sp>
        <p:nvSpPr>
          <p:cNvPr id="7" name="Ellipse 6"/>
          <p:cNvSpPr/>
          <p:nvPr/>
        </p:nvSpPr>
        <p:spPr>
          <a:xfrm>
            <a:off x="5377661" y="5829576"/>
            <a:ext cx="1596187" cy="291966"/>
          </a:xfrm>
          <a:prstGeom prst="ellipse">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graphicFrame>
        <p:nvGraphicFramePr>
          <p:cNvPr id="9" name="Tableau 8"/>
          <p:cNvGraphicFramePr>
            <a:graphicFrameLocks noGrp="1"/>
          </p:cNvGraphicFramePr>
          <p:nvPr>
            <p:extLst>
              <p:ext uri="{D42A27DB-BD31-4B8C-83A1-F6EECF244321}">
                <p14:modId xmlns:p14="http://schemas.microsoft.com/office/powerpoint/2010/main" val="2627367021"/>
              </p:ext>
            </p:extLst>
          </p:nvPr>
        </p:nvGraphicFramePr>
        <p:xfrm>
          <a:off x="2356747" y="1241310"/>
          <a:ext cx="5053099" cy="2843445"/>
        </p:xfrm>
        <a:graphic>
          <a:graphicData uri="http://schemas.openxmlformats.org/drawingml/2006/table">
            <a:tbl>
              <a:tblPr>
                <a:tableStyleId>{35758FB7-9AC5-4552-8A53-C91805E547FA}</a:tableStyleId>
              </a:tblPr>
              <a:tblGrid>
                <a:gridCol w="670309">
                  <a:extLst>
                    <a:ext uri="{9D8B030D-6E8A-4147-A177-3AD203B41FA5}">
                      <a16:colId xmlns:a16="http://schemas.microsoft.com/office/drawing/2014/main" xmlns="" val="20000"/>
                    </a:ext>
                  </a:extLst>
                </a:gridCol>
                <a:gridCol w="775889">
                  <a:extLst>
                    <a:ext uri="{9D8B030D-6E8A-4147-A177-3AD203B41FA5}">
                      <a16:colId xmlns:a16="http://schemas.microsoft.com/office/drawing/2014/main" xmlns="" val="20001"/>
                    </a:ext>
                  </a:extLst>
                </a:gridCol>
                <a:gridCol w="962495">
                  <a:extLst>
                    <a:ext uri="{9D8B030D-6E8A-4147-A177-3AD203B41FA5}">
                      <a16:colId xmlns:a16="http://schemas.microsoft.com/office/drawing/2014/main" xmlns="" val="20002"/>
                    </a:ext>
                  </a:extLst>
                </a:gridCol>
                <a:gridCol w="962495">
                  <a:extLst>
                    <a:ext uri="{9D8B030D-6E8A-4147-A177-3AD203B41FA5}">
                      <a16:colId xmlns:a16="http://schemas.microsoft.com/office/drawing/2014/main" xmlns="" val="20003"/>
                    </a:ext>
                  </a:extLst>
                </a:gridCol>
                <a:gridCol w="847094">
                  <a:extLst>
                    <a:ext uri="{9D8B030D-6E8A-4147-A177-3AD203B41FA5}">
                      <a16:colId xmlns:a16="http://schemas.microsoft.com/office/drawing/2014/main" xmlns="" val="20004"/>
                    </a:ext>
                  </a:extLst>
                </a:gridCol>
                <a:gridCol w="834817">
                  <a:extLst>
                    <a:ext uri="{9D8B030D-6E8A-4147-A177-3AD203B41FA5}">
                      <a16:colId xmlns:a16="http://schemas.microsoft.com/office/drawing/2014/main" xmlns="" val="20005"/>
                    </a:ext>
                  </a:extLst>
                </a:gridCol>
              </a:tblGrid>
              <a:tr h="543823">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285750">
                <a:tc>
                  <a:txBody>
                    <a:bodyPr/>
                    <a:lstStyle/>
                    <a:p>
                      <a:pPr algn="ctr" fontAlgn="ctr"/>
                      <a:r>
                        <a:rPr lang="fr-CA" sz="1200" u="none" strike="noStrike">
                          <a:effectLst/>
                        </a:rPr>
                        <a:t>01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2018-03-12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2018-03-19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2018-03-26</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285750">
                <a:tc>
                  <a:txBody>
                    <a:bodyPr/>
                    <a:lstStyle/>
                    <a:p>
                      <a:pPr algn="ctr" fontAlgn="ctr"/>
                      <a:r>
                        <a:rPr lang="fr-CA" sz="1200" u="none" strike="noStrike">
                          <a:effectLst/>
                        </a:rPr>
                        <a:t>02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2018-04-15</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2018-04-09</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285750">
                <a:tc>
                  <a:txBody>
                    <a:bodyPr/>
                    <a:lstStyle/>
                    <a:p>
                      <a:pPr algn="ctr" fontAlgn="ctr"/>
                      <a:r>
                        <a:rPr lang="fr-CA" sz="1200" u="none" strike="noStrike">
                          <a:effectLst/>
                        </a:rPr>
                        <a:t>03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2018-04-23</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285750">
                <a:tc>
                  <a:txBody>
                    <a:bodyPr/>
                    <a:lstStyle/>
                    <a:p>
                      <a:pPr algn="ctr" fontAlgn="ctr"/>
                      <a:r>
                        <a:rPr lang="fr-CA" sz="1200" u="none" strike="noStrike">
                          <a:effectLst/>
                        </a:rPr>
                        <a:t>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2018-04-30</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2018-05-07</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285750">
                <a:tc>
                  <a:txBody>
                    <a:bodyPr/>
                    <a:lstStyle/>
                    <a:p>
                      <a:pPr algn="ctr" fontAlgn="ctr"/>
                      <a:r>
                        <a:rPr lang="fr-CA" sz="1200" u="none" strike="noStrike" dirty="0">
                          <a:effectLst/>
                        </a:rPr>
                        <a:t>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2018-06-09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2018-05-21</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285750">
                <a:tc>
                  <a:txBody>
                    <a:bodyPr/>
                    <a:lstStyle/>
                    <a:p>
                      <a:pPr algn="ctr" fontAlgn="ctr"/>
                      <a:r>
                        <a:rPr lang="fr-CA" sz="1200" u="none" strike="noStrike">
                          <a:effectLst/>
                        </a:rPr>
                        <a:t>06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2018-06-10</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2018-06-04</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285750">
                <a:tc>
                  <a:txBody>
                    <a:bodyPr/>
                    <a:lstStyle/>
                    <a:p>
                      <a:pPr algn="ctr" fontAlgn="ctr"/>
                      <a:r>
                        <a:rPr lang="fr-CA" sz="1200" u="none" strike="noStrike">
                          <a:effectLst/>
                        </a:rPr>
                        <a:t>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2018-06-18</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285750">
                <a:tc>
                  <a:txBody>
                    <a:bodyPr/>
                    <a:lstStyle/>
                    <a:p>
                      <a:pPr algn="ctr" fontAlgn="ctr"/>
                      <a:r>
                        <a:rPr lang="fr-CA" sz="1200" u="none" strike="noStrike" dirty="0">
                          <a:effectLst/>
                        </a:rPr>
                        <a:t>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2018-07-02</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bl>
          </a:graphicData>
        </a:graphic>
      </p:graphicFrame>
      <p:sp>
        <p:nvSpPr>
          <p:cNvPr id="10" name="Ellipse 9"/>
          <p:cNvSpPr/>
          <p:nvPr/>
        </p:nvSpPr>
        <p:spPr>
          <a:xfrm>
            <a:off x="5550914" y="2939745"/>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1" name="Rectangle 10"/>
          <p:cNvSpPr/>
          <p:nvPr/>
        </p:nvSpPr>
        <p:spPr>
          <a:xfrm>
            <a:off x="2356747" y="2960171"/>
            <a:ext cx="2406317" cy="252000"/>
          </a:xfrm>
          <a:prstGeom prst="rect">
            <a:avLst/>
          </a:prstGeom>
          <a:noFill/>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2" name="ZoneTexte 1"/>
          <p:cNvSpPr txBox="1"/>
          <p:nvPr/>
        </p:nvSpPr>
        <p:spPr>
          <a:xfrm>
            <a:off x="165482" y="1591729"/>
            <a:ext cx="2191265" cy="369332"/>
          </a:xfrm>
          <a:prstGeom prst="rect">
            <a:avLst/>
          </a:prstGeom>
          <a:noFill/>
        </p:spPr>
        <p:txBody>
          <a:bodyPr wrap="square" rtlCol="0">
            <a:spAutoFit/>
          </a:bodyPr>
          <a:lstStyle/>
          <a:p>
            <a:r>
              <a:rPr lang="fr-CA" dirty="0" smtClean="0"/>
              <a:t>Calendrier financier</a:t>
            </a:r>
            <a:endParaRPr lang="fr-CA" dirty="0"/>
          </a:p>
        </p:txBody>
      </p:sp>
      <p:sp>
        <p:nvSpPr>
          <p:cNvPr id="12" name="ZoneTexte 11"/>
          <p:cNvSpPr txBox="1"/>
          <p:nvPr/>
        </p:nvSpPr>
        <p:spPr>
          <a:xfrm>
            <a:off x="72189" y="2879142"/>
            <a:ext cx="2191265" cy="430887"/>
          </a:xfrm>
          <a:prstGeom prst="rect">
            <a:avLst/>
          </a:prstGeom>
          <a:noFill/>
        </p:spPr>
        <p:txBody>
          <a:bodyPr wrap="square" rtlCol="0">
            <a:spAutoFit/>
          </a:bodyPr>
          <a:lstStyle/>
          <a:p>
            <a:r>
              <a:rPr lang="fr-CA" sz="1100" dirty="0" smtClean="0"/>
              <a:t>Date souhaitée de changement dans cette période</a:t>
            </a:r>
            <a:endParaRPr lang="fr-CA" sz="1100" dirty="0"/>
          </a:p>
        </p:txBody>
      </p:sp>
      <p:sp>
        <p:nvSpPr>
          <p:cNvPr id="13" name="ZoneTexte 12"/>
          <p:cNvSpPr txBox="1"/>
          <p:nvPr/>
        </p:nvSpPr>
        <p:spPr>
          <a:xfrm>
            <a:off x="7610535" y="2906393"/>
            <a:ext cx="2191265" cy="430887"/>
          </a:xfrm>
          <a:prstGeom prst="rect">
            <a:avLst/>
          </a:prstGeom>
          <a:noFill/>
        </p:spPr>
        <p:txBody>
          <a:bodyPr wrap="square" rtlCol="0">
            <a:spAutoFit/>
          </a:bodyPr>
          <a:lstStyle/>
          <a:p>
            <a:r>
              <a:rPr lang="fr-CA" sz="1100" dirty="0" smtClean="0"/>
              <a:t>Date limite d’envoi de l’amendement</a:t>
            </a:r>
            <a:endParaRPr lang="fr-CA" sz="1100" dirty="0"/>
          </a:p>
        </p:txBody>
      </p:sp>
    </p:spTree>
    <p:extLst>
      <p:ext uri="{BB962C8B-B14F-4D97-AF65-F5344CB8AC3E}">
        <p14:creationId xmlns:p14="http://schemas.microsoft.com/office/powerpoint/2010/main" val="667423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rotWithShape="1">
          <a:blip r:embed="rId2"/>
          <a:srcRect l="3139" t="66397" r="3962" b="15136"/>
          <a:stretch/>
        </p:blipFill>
        <p:spPr>
          <a:xfrm>
            <a:off x="786176" y="3248376"/>
            <a:ext cx="7552396" cy="1251284"/>
          </a:xfrm>
          <a:prstGeom prst="rect">
            <a:avLst/>
          </a:prstGeom>
        </p:spPr>
      </p:pic>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1</a:t>
            </a:r>
          </a:p>
        </p:txBody>
      </p:sp>
      <p:sp>
        <p:nvSpPr>
          <p:cNvPr id="3" name="ZoneTexte 2"/>
          <p:cNvSpPr txBox="1"/>
          <p:nvPr/>
        </p:nvSpPr>
        <p:spPr>
          <a:xfrm>
            <a:off x="351322" y="1771048"/>
            <a:ext cx="8422105" cy="1477328"/>
          </a:xfrm>
          <a:prstGeom prst="rect">
            <a:avLst/>
          </a:prstGeom>
          <a:noFill/>
        </p:spPr>
        <p:txBody>
          <a:bodyPr wrap="square" rtlCol="0">
            <a:spAutoFit/>
          </a:bodyPr>
          <a:lstStyle/>
          <a:p>
            <a:r>
              <a:rPr lang="fr-CA" dirty="0"/>
              <a:t>L’équipe administrative indique la nouvelle répartition budgétaire qui prévoit 2 périodes </a:t>
            </a:r>
            <a:r>
              <a:rPr lang="fr-CA" dirty="0" smtClean="0"/>
              <a:t>distinctes, selon les instructions du chercheur:</a:t>
            </a:r>
            <a:endParaRPr lang="fr-CA" dirty="0"/>
          </a:p>
          <a:p>
            <a:pPr marL="285750" indent="-285750">
              <a:buFont typeface="Wingdings" panose="05000000000000000000" pitchFamily="2" charset="2"/>
              <a:buChar char="v"/>
            </a:pPr>
            <a:r>
              <a:rPr lang="fr-CA" dirty="0"/>
              <a:t>Une jusqu’au 31 mai, </a:t>
            </a:r>
          </a:p>
          <a:p>
            <a:pPr marL="285750" indent="-285750">
              <a:buFont typeface="Wingdings" panose="05000000000000000000" pitchFamily="2" charset="2"/>
              <a:buChar char="v"/>
            </a:pPr>
            <a:r>
              <a:rPr lang="fr-CA" dirty="0"/>
              <a:t>Une à partir du 01 juin. </a:t>
            </a:r>
          </a:p>
          <a:p>
            <a:pPr marL="285750" indent="-285750">
              <a:buFont typeface="Wingdings" panose="05000000000000000000" pitchFamily="2" charset="2"/>
              <a:buChar char="v"/>
            </a:pPr>
            <a:endParaRPr lang="fr-CA" dirty="0"/>
          </a:p>
        </p:txBody>
      </p:sp>
      <p:sp>
        <p:nvSpPr>
          <p:cNvPr id="2" name="ZoneTexte 1"/>
          <p:cNvSpPr txBox="1"/>
          <p:nvPr/>
        </p:nvSpPr>
        <p:spPr>
          <a:xfrm>
            <a:off x="596765" y="5024087"/>
            <a:ext cx="7844591" cy="646331"/>
          </a:xfrm>
          <a:prstGeom prst="rect">
            <a:avLst/>
          </a:prstGeom>
          <a:noFill/>
        </p:spPr>
        <p:txBody>
          <a:bodyPr wrap="square" rtlCol="0">
            <a:spAutoFit/>
          </a:bodyPr>
          <a:lstStyle/>
          <a:p>
            <a:r>
              <a:rPr lang="fr-CA" dirty="0"/>
              <a:t>Dans ce cas, pas de reclassement à prévoir car l’information est envoyée à </a:t>
            </a:r>
            <a:r>
              <a:rPr lang="fr-CA" dirty="0" smtClean="0"/>
              <a:t>temps à la GP et </a:t>
            </a:r>
            <a:r>
              <a:rPr lang="fr-CA" dirty="0"/>
              <a:t>aux RH du CHU. </a:t>
            </a:r>
          </a:p>
        </p:txBody>
      </p:sp>
    </p:spTree>
    <p:extLst>
      <p:ext uri="{BB962C8B-B14F-4D97-AF65-F5344CB8AC3E}">
        <p14:creationId xmlns:p14="http://schemas.microsoft.com/office/powerpoint/2010/main" val="4052989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1</a:t>
            </a:r>
          </a:p>
        </p:txBody>
      </p:sp>
      <p:sp>
        <p:nvSpPr>
          <p:cNvPr id="3" name="ZoneTexte 2"/>
          <p:cNvSpPr txBox="1"/>
          <p:nvPr/>
        </p:nvSpPr>
        <p:spPr>
          <a:xfrm>
            <a:off x="332272" y="1435890"/>
            <a:ext cx="8422105" cy="1200329"/>
          </a:xfrm>
          <a:prstGeom prst="rect">
            <a:avLst/>
          </a:prstGeom>
          <a:noFill/>
        </p:spPr>
        <p:txBody>
          <a:bodyPr wrap="square" rtlCol="0">
            <a:spAutoFit/>
          </a:bodyPr>
          <a:lstStyle/>
          <a:p>
            <a:r>
              <a:rPr lang="fr-CA" dirty="0" smtClean="0"/>
              <a:t>Pourquoi ce n’est pas la possibilité #2: </a:t>
            </a:r>
            <a:endParaRPr lang="fr-CA" dirty="0"/>
          </a:p>
          <a:p>
            <a:r>
              <a:rPr lang="fr-CA" dirty="0"/>
              <a:t>La date effective indiquée est celle du jour. Or la date effective correspond à la date à partir de laquelle s’applique le changement, en l’occurrence, le 01 juin. </a:t>
            </a:r>
          </a:p>
          <a:p>
            <a:pPr marL="285750" indent="-285750">
              <a:buFont typeface="Wingdings" panose="05000000000000000000" pitchFamily="2" charset="2"/>
              <a:buChar char="v"/>
            </a:pPr>
            <a:endParaRPr lang="fr-CA" dirty="0"/>
          </a:p>
        </p:txBody>
      </p:sp>
      <p:pic>
        <p:nvPicPr>
          <p:cNvPr id="6" name="Image 5"/>
          <p:cNvPicPr>
            <a:picLocks noChangeAspect="1"/>
          </p:cNvPicPr>
          <p:nvPr/>
        </p:nvPicPr>
        <p:blipFill rotWithShape="1">
          <a:blip r:embed="rId2"/>
          <a:srcRect b="78980"/>
          <a:stretch/>
        </p:blipFill>
        <p:spPr>
          <a:xfrm>
            <a:off x="916806" y="2636219"/>
            <a:ext cx="6983128" cy="1223211"/>
          </a:xfrm>
          <a:prstGeom prst="rect">
            <a:avLst/>
          </a:prstGeom>
        </p:spPr>
      </p:pic>
      <p:sp>
        <p:nvSpPr>
          <p:cNvPr id="12" name="Flèche droite à entaille 11"/>
          <p:cNvSpPr/>
          <p:nvPr/>
        </p:nvSpPr>
        <p:spPr>
          <a:xfrm rot="20114345">
            <a:off x="2185665" y="3675906"/>
            <a:ext cx="3224861" cy="1394650"/>
          </a:xfrm>
          <a:prstGeom prst="notchedRightArrow">
            <a:avLst/>
          </a:prstGeom>
        </p:spPr>
        <p:style>
          <a:lnRef idx="2">
            <a:schemeClr val="accent2">
              <a:shade val="50000"/>
            </a:schemeClr>
          </a:lnRef>
          <a:fillRef idx="1">
            <a:schemeClr val="accent2"/>
          </a:fillRef>
          <a:effectRef idx="0">
            <a:schemeClr val="accent2"/>
          </a:effectRef>
          <a:fontRef idx="minor">
            <a:schemeClr val="lt1"/>
          </a:fontRef>
        </p:style>
        <p:txBody>
          <a:bodyPr lIns="0" tIns="0" rIns="0" bIns="0" rtlCol="0" anchor="ctr"/>
          <a:lstStyle/>
          <a:p>
            <a:pPr algn="ctr"/>
            <a:r>
              <a:rPr lang="fr-CA" sz="1200" dirty="0"/>
              <a:t>Date du jour pour la date effective: </a:t>
            </a:r>
            <a:r>
              <a:rPr lang="fr-CA" sz="1200" dirty="0" smtClean="0"/>
              <a:t>Ne peut pas s’appliquer pour les amendements budgétaires.</a:t>
            </a:r>
            <a:endParaRPr lang="fr-CA" sz="1200" dirty="0"/>
          </a:p>
        </p:txBody>
      </p:sp>
    </p:spTree>
    <p:extLst>
      <p:ext uri="{BB962C8B-B14F-4D97-AF65-F5344CB8AC3E}">
        <p14:creationId xmlns:p14="http://schemas.microsoft.com/office/powerpoint/2010/main" val="1385558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1</a:t>
            </a:r>
          </a:p>
        </p:txBody>
      </p:sp>
      <p:sp>
        <p:nvSpPr>
          <p:cNvPr id="3" name="ZoneTexte 2"/>
          <p:cNvSpPr txBox="1"/>
          <p:nvPr/>
        </p:nvSpPr>
        <p:spPr>
          <a:xfrm>
            <a:off x="351322" y="1447594"/>
            <a:ext cx="8422105" cy="1200329"/>
          </a:xfrm>
          <a:prstGeom prst="rect">
            <a:avLst/>
          </a:prstGeom>
          <a:noFill/>
        </p:spPr>
        <p:txBody>
          <a:bodyPr wrap="square" rtlCol="0">
            <a:spAutoFit/>
          </a:bodyPr>
          <a:lstStyle/>
          <a:p>
            <a:r>
              <a:rPr lang="fr-CA" dirty="0"/>
              <a:t>Dans la possibilité #2: </a:t>
            </a:r>
          </a:p>
          <a:p>
            <a:r>
              <a:rPr lang="fr-CA" dirty="0"/>
              <a:t>La nouvelle distribution s’applique au 27 mai alors qu’elle doit s’appliquer à partir du 01 juin</a:t>
            </a:r>
          </a:p>
          <a:p>
            <a:pPr marL="285750" indent="-285750">
              <a:buFont typeface="Wingdings" panose="05000000000000000000" pitchFamily="2" charset="2"/>
              <a:buChar char="v"/>
            </a:pPr>
            <a:endParaRPr lang="fr-CA" dirty="0"/>
          </a:p>
        </p:txBody>
      </p:sp>
      <p:pic>
        <p:nvPicPr>
          <p:cNvPr id="6" name="Image 5"/>
          <p:cNvPicPr>
            <a:picLocks noChangeAspect="1"/>
          </p:cNvPicPr>
          <p:nvPr/>
        </p:nvPicPr>
        <p:blipFill rotWithShape="1">
          <a:blip r:embed="rId2"/>
          <a:srcRect l="3411" t="65519" r="4101" b="13641"/>
          <a:stretch/>
        </p:blipFill>
        <p:spPr>
          <a:xfrm>
            <a:off x="741146" y="2535540"/>
            <a:ext cx="6458551" cy="1212783"/>
          </a:xfrm>
          <a:prstGeom prst="rect">
            <a:avLst/>
          </a:prstGeom>
        </p:spPr>
      </p:pic>
      <p:sp>
        <p:nvSpPr>
          <p:cNvPr id="2" name="Flèche gauche 1"/>
          <p:cNvSpPr/>
          <p:nvPr/>
        </p:nvSpPr>
        <p:spPr>
          <a:xfrm rot="1445323">
            <a:off x="2653020" y="3811763"/>
            <a:ext cx="3067937" cy="1000640"/>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CA" sz="1200" dirty="0"/>
              <a:t>La nouvelle distribution s’applique à partir du début de la période au lieu du 01 juin. </a:t>
            </a:r>
          </a:p>
        </p:txBody>
      </p:sp>
    </p:spTree>
    <p:extLst>
      <p:ext uri="{BB962C8B-B14F-4D97-AF65-F5344CB8AC3E}">
        <p14:creationId xmlns:p14="http://schemas.microsoft.com/office/powerpoint/2010/main" val="80887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CA" altLang="fr-FR" dirty="0">
                <a:latin typeface="Arial" panose="020B0604020202020204" pitchFamily="34" charset="0"/>
                <a:ea typeface="ＭＳ Ｐゴシック" panose="020B0600070205080204" pitchFamily="34" charset="-128"/>
                <a:cs typeface="Arial" panose="020B0604020202020204" pitchFamily="34" charset="0"/>
              </a:rPr>
              <a:t>Question 2</a:t>
            </a:r>
          </a:p>
        </p:txBody>
      </p:sp>
      <p:sp>
        <p:nvSpPr>
          <p:cNvPr id="26627"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Nous sommes le 27 mai 2018.</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Le salaire d’un employé doit passer sur un nouveau budget à partir du 01 juin. </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En vous référant au calendrier financier ci-après, quel amendement est correct parmi les deux qui sont présentés?</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 </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p:cNvPr>
          <p:cNvSpPr/>
          <p:nvPr/>
        </p:nvSpPr>
        <p:spPr>
          <a:xfrm>
            <a:off x="1991508"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#1</a:t>
            </a:r>
          </a:p>
        </p:txBody>
      </p:sp>
      <p:sp>
        <p:nvSpPr>
          <p:cNvPr id="9" name="Bouton d'action : Personnalisé 8">
            <a:hlinkClick r:id="" action="ppaction://noaction" highlightClick="1"/>
          </p:cNvPr>
          <p:cNvSpPr/>
          <p:nvPr/>
        </p:nvSpPr>
        <p:spPr>
          <a:xfrm>
            <a:off x="4802084"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#2</a:t>
            </a:r>
          </a:p>
        </p:txBody>
      </p:sp>
    </p:spTree>
    <p:extLst>
      <p:ext uri="{BB962C8B-B14F-4D97-AF65-F5344CB8AC3E}">
        <p14:creationId xmlns:p14="http://schemas.microsoft.com/office/powerpoint/2010/main" val="4031635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Calendrier financier</a:t>
            </a:r>
          </a:p>
        </p:txBody>
      </p:sp>
      <p:graphicFrame>
        <p:nvGraphicFramePr>
          <p:cNvPr id="3" name="Tableau 2"/>
          <p:cNvGraphicFramePr>
            <a:graphicFrameLocks noGrp="1"/>
          </p:cNvGraphicFramePr>
          <p:nvPr/>
        </p:nvGraphicFramePr>
        <p:xfrm>
          <a:off x="346511" y="1819178"/>
          <a:ext cx="8345103" cy="3821226"/>
        </p:xfrm>
        <a:graphic>
          <a:graphicData uri="http://schemas.openxmlformats.org/drawingml/2006/table">
            <a:tbl>
              <a:tblPr>
                <a:tableStyleId>{35758FB7-9AC5-4552-8A53-C91805E547FA}</a:tableStyleId>
              </a:tblPr>
              <a:tblGrid>
                <a:gridCol w="929504">
                  <a:extLst>
                    <a:ext uri="{9D8B030D-6E8A-4147-A177-3AD203B41FA5}">
                      <a16:colId xmlns:a16="http://schemas.microsoft.com/office/drawing/2014/main" xmlns="" val="20000"/>
                    </a:ext>
                  </a:extLst>
                </a:gridCol>
                <a:gridCol w="1075909">
                  <a:extLst>
                    <a:ext uri="{9D8B030D-6E8A-4147-A177-3AD203B41FA5}">
                      <a16:colId xmlns:a16="http://schemas.microsoft.com/office/drawing/2014/main" xmlns="" val="20001"/>
                    </a:ext>
                  </a:extLst>
                </a:gridCol>
                <a:gridCol w="1334672">
                  <a:extLst>
                    <a:ext uri="{9D8B030D-6E8A-4147-A177-3AD203B41FA5}">
                      <a16:colId xmlns:a16="http://schemas.microsoft.com/office/drawing/2014/main" xmlns="" val="20002"/>
                    </a:ext>
                  </a:extLst>
                </a:gridCol>
                <a:gridCol w="1334672">
                  <a:extLst>
                    <a:ext uri="{9D8B030D-6E8A-4147-A177-3AD203B41FA5}">
                      <a16:colId xmlns:a16="http://schemas.microsoft.com/office/drawing/2014/main" xmlns="" val="20003"/>
                    </a:ext>
                  </a:extLst>
                </a:gridCol>
                <a:gridCol w="1174647">
                  <a:extLst>
                    <a:ext uri="{9D8B030D-6E8A-4147-A177-3AD203B41FA5}">
                      <a16:colId xmlns:a16="http://schemas.microsoft.com/office/drawing/2014/main" xmlns="" val="20004"/>
                    </a:ext>
                  </a:extLst>
                </a:gridCol>
                <a:gridCol w="1157623">
                  <a:extLst>
                    <a:ext uri="{9D8B030D-6E8A-4147-A177-3AD203B41FA5}">
                      <a16:colId xmlns:a16="http://schemas.microsoft.com/office/drawing/2014/main" xmlns="" val="20005"/>
                    </a:ext>
                  </a:extLst>
                </a:gridCol>
                <a:gridCol w="1338076">
                  <a:extLst>
                    <a:ext uri="{9D8B030D-6E8A-4147-A177-3AD203B41FA5}">
                      <a16:colId xmlns:a16="http://schemas.microsoft.com/office/drawing/2014/main" xmlns="" val="20006"/>
                    </a:ext>
                  </a:extLst>
                </a:gridCol>
              </a:tblGrid>
              <a:tr h="734346">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de dépôt de la paie</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385860">
                <a:tc>
                  <a:txBody>
                    <a:bodyPr/>
                    <a:lstStyle/>
                    <a:p>
                      <a:pPr algn="ctr" fontAlgn="ctr"/>
                      <a:r>
                        <a:rPr lang="fr-CA" sz="1200" u="none" strike="noStrike">
                          <a:effectLst/>
                        </a:rPr>
                        <a:t>01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2018-03-12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2018-03-19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2018-05-03</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385860">
                <a:tc>
                  <a:txBody>
                    <a:bodyPr/>
                    <a:lstStyle/>
                    <a:p>
                      <a:pPr algn="ctr" fontAlgn="ctr"/>
                      <a:r>
                        <a:rPr lang="fr-CA" sz="1200" u="none" strike="noStrike">
                          <a:effectLst/>
                        </a:rPr>
                        <a:t>02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2018-04-15</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2018-03-26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2018-05-17</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385860">
                <a:tc>
                  <a:txBody>
                    <a:bodyPr/>
                    <a:lstStyle/>
                    <a:p>
                      <a:pPr algn="ctr" fontAlgn="ctr"/>
                      <a:r>
                        <a:rPr lang="fr-CA" sz="1200" u="none" strike="noStrike">
                          <a:effectLst/>
                        </a:rPr>
                        <a:t>03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2018-05-12</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2018-04-16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2018-05-31</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385860">
                <a:tc>
                  <a:txBody>
                    <a:bodyPr/>
                    <a:lstStyle/>
                    <a:p>
                      <a:pPr algn="ctr" fontAlgn="ctr"/>
                      <a:r>
                        <a:rPr lang="fr-CA" sz="1200" u="none" strike="noStrike">
                          <a:effectLst/>
                        </a:rPr>
                        <a:t>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2018-04-30</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2018-06-14</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385860">
                <a:tc>
                  <a:txBody>
                    <a:bodyPr/>
                    <a:lstStyle/>
                    <a:p>
                      <a:pPr algn="ctr" fontAlgn="ctr"/>
                      <a:r>
                        <a:rPr lang="fr-CA" sz="1200" u="none" strike="noStrike">
                          <a:effectLst/>
                        </a:rPr>
                        <a:t>05</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2018-06-09</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2018-05-14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2018-06-28</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385860">
                <a:tc>
                  <a:txBody>
                    <a:bodyPr/>
                    <a:lstStyle/>
                    <a:p>
                      <a:pPr algn="ctr" fontAlgn="ctr"/>
                      <a:r>
                        <a:rPr lang="fr-CA" sz="1200" u="none" strike="noStrike">
                          <a:effectLst/>
                        </a:rPr>
                        <a:t>06</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2018-06-10</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2018-06-23</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2018-05-28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2018-07-12</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385860">
                <a:tc>
                  <a:txBody>
                    <a:bodyPr/>
                    <a:lstStyle/>
                    <a:p>
                      <a:pPr algn="ctr" fontAlgn="ctr"/>
                      <a:r>
                        <a:rPr lang="fr-CA" sz="1200" u="none" strike="noStrike">
                          <a:effectLst/>
                        </a:rPr>
                        <a:t>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2018-06-24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2018-07-07</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2018-06-04</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2018-06-11</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2018-06-18</a:t>
                      </a:r>
                      <a:endParaRPr lang="fr-CA" sz="12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a:effectLst/>
                        </a:rPr>
                        <a:t>2018-07-26</a:t>
                      </a:r>
                      <a:endParaRPr lang="fr-CA" sz="1200" b="1" i="0" u="none" strike="noStrike">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385860">
                <a:tc>
                  <a:txBody>
                    <a:bodyPr/>
                    <a:lstStyle/>
                    <a:p>
                      <a:pPr algn="ctr" fontAlgn="ctr"/>
                      <a:r>
                        <a:rPr lang="fr-CA" sz="1200" u="none" strike="noStrike" dirty="0">
                          <a:effectLst/>
                        </a:rPr>
                        <a:t>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805681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2 – Possibilité 1</a:t>
            </a:r>
          </a:p>
        </p:txBody>
      </p:sp>
      <p:pic>
        <p:nvPicPr>
          <p:cNvPr id="3" name="Image 2"/>
          <p:cNvPicPr>
            <a:picLocks noChangeAspect="1"/>
          </p:cNvPicPr>
          <p:nvPr/>
        </p:nvPicPr>
        <p:blipFill>
          <a:blip r:embed="rId2"/>
          <a:stretch>
            <a:fillRect/>
          </a:stretch>
        </p:blipFill>
        <p:spPr>
          <a:xfrm>
            <a:off x="1542110" y="982742"/>
            <a:ext cx="5908725" cy="5888137"/>
          </a:xfrm>
          <a:prstGeom prst="rect">
            <a:avLst/>
          </a:prstGeom>
        </p:spPr>
      </p:pic>
    </p:spTree>
    <p:extLst>
      <p:ext uri="{BB962C8B-B14F-4D97-AF65-F5344CB8AC3E}">
        <p14:creationId xmlns:p14="http://schemas.microsoft.com/office/powerpoint/2010/main" val="15757847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2 – Possibilité 2</a:t>
            </a:r>
          </a:p>
        </p:txBody>
      </p:sp>
      <p:pic>
        <p:nvPicPr>
          <p:cNvPr id="5" name="Image 4"/>
          <p:cNvPicPr>
            <a:picLocks noChangeAspect="1"/>
          </p:cNvPicPr>
          <p:nvPr/>
        </p:nvPicPr>
        <p:blipFill>
          <a:blip r:embed="rId2"/>
          <a:stretch>
            <a:fillRect/>
          </a:stretch>
        </p:blipFill>
        <p:spPr>
          <a:xfrm>
            <a:off x="1676735" y="866274"/>
            <a:ext cx="6055614" cy="5644367"/>
          </a:xfrm>
          <a:prstGeom prst="rect">
            <a:avLst/>
          </a:prstGeom>
        </p:spPr>
      </p:pic>
    </p:spTree>
    <p:extLst>
      <p:ext uri="{BB962C8B-B14F-4D97-AF65-F5344CB8AC3E}">
        <p14:creationId xmlns:p14="http://schemas.microsoft.com/office/powerpoint/2010/main" val="1507649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rotWithShape="1">
          <a:blip r:embed="rId2"/>
          <a:srcRect b="79474"/>
          <a:stretch/>
        </p:blipFill>
        <p:spPr>
          <a:xfrm>
            <a:off x="1110867" y="4847970"/>
            <a:ext cx="6941516" cy="1199505"/>
          </a:xfrm>
          <a:prstGeom prst="rect">
            <a:avLst/>
          </a:prstGeom>
        </p:spPr>
      </p:pic>
      <p:graphicFrame>
        <p:nvGraphicFramePr>
          <p:cNvPr id="6" name="Tableau 5"/>
          <p:cNvGraphicFramePr>
            <a:graphicFrameLocks noGrp="1"/>
          </p:cNvGraphicFramePr>
          <p:nvPr>
            <p:extLst>
              <p:ext uri="{D42A27DB-BD31-4B8C-83A1-F6EECF244321}">
                <p14:modId xmlns:p14="http://schemas.microsoft.com/office/powerpoint/2010/main" val="91255133"/>
              </p:ext>
            </p:extLst>
          </p:nvPr>
        </p:nvGraphicFramePr>
        <p:xfrm>
          <a:off x="3825304" y="1322212"/>
          <a:ext cx="5053099" cy="2843445"/>
        </p:xfrm>
        <a:graphic>
          <a:graphicData uri="http://schemas.openxmlformats.org/drawingml/2006/table">
            <a:tbl>
              <a:tblPr>
                <a:tableStyleId>{35758FB7-9AC5-4552-8A53-C91805E547FA}</a:tableStyleId>
              </a:tblPr>
              <a:tblGrid>
                <a:gridCol w="670309">
                  <a:extLst>
                    <a:ext uri="{9D8B030D-6E8A-4147-A177-3AD203B41FA5}">
                      <a16:colId xmlns:a16="http://schemas.microsoft.com/office/drawing/2014/main" xmlns="" val="20000"/>
                    </a:ext>
                  </a:extLst>
                </a:gridCol>
                <a:gridCol w="775889">
                  <a:extLst>
                    <a:ext uri="{9D8B030D-6E8A-4147-A177-3AD203B41FA5}">
                      <a16:colId xmlns:a16="http://schemas.microsoft.com/office/drawing/2014/main" xmlns="" val="20001"/>
                    </a:ext>
                  </a:extLst>
                </a:gridCol>
                <a:gridCol w="962495">
                  <a:extLst>
                    <a:ext uri="{9D8B030D-6E8A-4147-A177-3AD203B41FA5}">
                      <a16:colId xmlns:a16="http://schemas.microsoft.com/office/drawing/2014/main" xmlns="" val="20002"/>
                    </a:ext>
                  </a:extLst>
                </a:gridCol>
                <a:gridCol w="962495">
                  <a:extLst>
                    <a:ext uri="{9D8B030D-6E8A-4147-A177-3AD203B41FA5}">
                      <a16:colId xmlns:a16="http://schemas.microsoft.com/office/drawing/2014/main" xmlns="" val="20003"/>
                    </a:ext>
                  </a:extLst>
                </a:gridCol>
                <a:gridCol w="847094">
                  <a:extLst>
                    <a:ext uri="{9D8B030D-6E8A-4147-A177-3AD203B41FA5}">
                      <a16:colId xmlns:a16="http://schemas.microsoft.com/office/drawing/2014/main" xmlns="" val="20004"/>
                    </a:ext>
                  </a:extLst>
                </a:gridCol>
                <a:gridCol w="834817">
                  <a:extLst>
                    <a:ext uri="{9D8B030D-6E8A-4147-A177-3AD203B41FA5}">
                      <a16:colId xmlns:a16="http://schemas.microsoft.com/office/drawing/2014/main" xmlns="" val="20005"/>
                    </a:ext>
                  </a:extLst>
                </a:gridCol>
              </a:tblGrid>
              <a:tr h="543823">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285750">
                <a:tc>
                  <a:txBody>
                    <a:bodyPr/>
                    <a:lstStyle/>
                    <a:p>
                      <a:pPr algn="ctr" fontAlgn="ctr"/>
                      <a:r>
                        <a:rPr lang="fr-CA" sz="1200" u="none" strike="noStrike" dirty="0">
                          <a:effectLst/>
                        </a:rPr>
                        <a:t>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2018-03-12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2018-03-19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2018-03-26</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285750">
                <a:tc>
                  <a:txBody>
                    <a:bodyPr/>
                    <a:lstStyle/>
                    <a:p>
                      <a:pPr algn="ctr" fontAlgn="ctr"/>
                      <a:r>
                        <a:rPr lang="fr-CA" sz="1200" u="none" strike="noStrike" dirty="0">
                          <a:effectLst/>
                        </a:rPr>
                        <a:t>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2018-04-28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2018-03-26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2018-04-09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285750">
                <a:tc>
                  <a:txBody>
                    <a:bodyPr/>
                    <a:lstStyle/>
                    <a:p>
                      <a:pPr algn="ctr" fontAlgn="ctr"/>
                      <a:r>
                        <a:rPr lang="fr-CA" sz="1200" u="none" strike="noStrike" dirty="0">
                          <a:effectLst/>
                        </a:rPr>
                        <a:t>03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2018-04-09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2018-04-23</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285750">
                <a:tc>
                  <a:txBody>
                    <a:bodyPr/>
                    <a:lstStyle/>
                    <a:p>
                      <a:pPr algn="ctr" fontAlgn="ctr"/>
                      <a:r>
                        <a:rPr lang="fr-CA" sz="1200" u="none" strike="noStrike" dirty="0">
                          <a:effectLst/>
                        </a:rPr>
                        <a:t>04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2018-05-26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2018-04-23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2018-04-30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2018-05-07</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285750">
                <a:tc>
                  <a:txBody>
                    <a:bodyPr/>
                    <a:lstStyle/>
                    <a:p>
                      <a:pPr algn="ctr" fontAlgn="ctr"/>
                      <a:r>
                        <a:rPr lang="fr-CA" sz="1200" u="none" strike="noStrike" dirty="0">
                          <a:effectLst/>
                        </a:rPr>
                        <a:t>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2018-06-09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2018-05-07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2018-05-21</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285750">
                <a:tc>
                  <a:txBody>
                    <a:bodyPr/>
                    <a:lstStyle/>
                    <a:p>
                      <a:pPr algn="ctr" fontAlgn="ctr"/>
                      <a:r>
                        <a:rPr lang="fr-CA" sz="1200" u="none" strike="noStrike" dirty="0">
                          <a:effectLst/>
                        </a:rPr>
                        <a:t>06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2018-06-23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2018-05-21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2018-05-28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2018-06-04</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285750">
                <a:tc>
                  <a:txBody>
                    <a:bodyPr/>
                    <a:lstStyle/>
                    <a:p>
                      <a:pPr algn="ctr" fontAlgn="ctr"/>
                      <a:r>
                        <a:rPr lang="fr-CA" sz="1200" u="none" strike="noStrike" dirty="0">
                          <a:effectLst/>
                        </a:rPr>
                        <a:t>07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2018-06-04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2018-06-18</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285750">
                <a:tc>
                  <a:txBody>
                    <a:bodyPr/>
                    <a:lstStyle/>
                    <a:p>
                      <a:pPr algn="ctr" fontAlgn="ctr"/>
                      <a:r>
                        <a:rPr lang="fr-CA" sz="1200" u="none" strike="noStrike" dirty="0">
                          <a:effectLst/>
                        </a:rPr>
                        <a:t>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2018-06-25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2018-07-02</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bl>
          </a:graphicData>
        </a:graphic>
      </p:graphicFrame>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2</a:t>
            </a:r>
          </a:p>
        </p:txBody>
      </p:sp>
      <p:sp>
        <p:nvSpPr>
          <p:cNvPr id="3" name="ZoneTexte 2"/>
          <p:cNvSpPr txBox="1"/>
          <p:nvPr/>
        </p:nvSpPr>
        <p:spPr>
          <a:xfrm>
            <a:off x="339770" y="1281586"/>
            <a:ext cx="3485534" cy="4247317"/>
          </a:xfrm>
          <a:prstGeom prst="rect">
            <a:avLst/>
          </a:prstGeom>
          <a:noFill/>
        </p:spPr>
        <p:txBody>
          <a:bodyPr wrap="square" rtlCol="0">
            <a:spAutoFit/>
          </a:bodyPr>
          <a:lstStyle/>
          <a:p>
            <a:r>
              <a:rPr lang="fr-CA" dirty="0"/>
              <a:t>La bonne réponse est: Possibilité #1.</a:t>
            </a:r>
          </a:p>
          <a:p>
            <a:endParaRPr lang="fr-CA" dirty="0" smtClean="0"/>
          </a:p>
          <a:p>
            <a:r>
              <a:rPr lang="fr-CA" dirty="0" smtClean="0"/>
              <a:t>Il </a:t>
            </a:r>
            <a:r>
              <a:rPr lang="fr-CA" dirty="0"/>
              <a:t>est trop tard pour traiter l’amendement en considérant une date effective au 01 </a:t>
            </a:r>
            <a:r>
              <a:rPr lang="fr-CA" dirty="0" smtClean="0"/>
              <a:t>juin (envoi à la GP avant le 14 mai). </a:t>
            </a:r>
            <a:endParaRPr lang="fr-CA" dirty="0"/>
          </a:p>
          <a:p>
            <a:r>
              <a:rPr lang="fr-CA" dirty="0"/>
              <a:t>Le changement devra donc intervenir au début de la période suivante, soit le10 juin (considérant que nous sommes le 27 mai et que l’amendement doit être </a:t>
            </a:r>
            <a:r>
              <a:rPr lang="fr-CA" dirty="0" smtClean="0"/>
              <a:t>à la GP avant le 28 mai). </a:t>
            </a:r>
            <a:endParaRPr lang="fr-CA" dirty="0"/>
          </a:p>
          <a:p>
            <a:pPr marL="285750" indent="-285750">
              <a:buFont typeface="Wingdings" panose="05000000000000000000" pitchFamily="2" charset="2"/>
              <a:buChar char="v"/>
            </a:pPr>
            <a:endParaRPr lang="fr-CA" dirty="0"/>
          </a:p>
        </p:txBody>
      </p:sp>
      <p:sp>
        <p:nvSpPr>
          <p:cNvPr id="7" name="Ellipse 6"/>
          <p:cNvSpPr/>
          <p:nvPr/>
        </p:nvSpPr>
        <p:spPr>
          <a:xfrm>
            <a:off x="5303520" y="5755509"/>
            <a:ext cx="1596187" cy="291966"/>
          </a:xfrm>
          <a:prstGeom prst="ellipse">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
        <p:nvSpPr>
          <p:cNvPr id="9" name="Ellipse 8"/>
          <p:cNvSpPr/>
          <p:nvPr/>
        </p:nvSpPr>
        <p:spPr>
          <a:xfrm>
            <a:off x="4289696" y="3341698"/>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
        <p:nvSpPr>
          <p:cNvPr id="8" name="Ellipse 7"/>
          <p:cNvSpPr/>
          <p:nvPr/>
        </p:nvSpPr>
        <p:spPr>
          <a:xfrm>
            <a:off x="6922773" y="3029915"/>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9186426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2567" y="3326908"/>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Oui</a:t>
            </a:r>
            <a:endParaRPr lang="fr-CA" sz="1200" dirty="0"/>
          </a:p>
        </p:txBody>
      </p:sp>
      <p:sp>
        <p:nvSpPr>
          <p:cNvPr id="22" name="Rectangle avec flèche vers le bas 21"/>
          <p:cNvSpPr/>
          <p:nvPr/>
        </p:nvSpPr>
        <p:spPr>
          <a:xfrm>
            <a:off x="31912" y="1196734"/>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Date souhaitée du changement</a:t>
            </a:r>
            <a:endParaRPr lang="fr-CA" sz="1200" dirty="0"/>
          </a:p>
        </p:txBody>
      </p:sp>
      <p:sp>
        <p:nvSpPr>
          <p:cNvPr id="23" name="Rectangle avec flèche vers le bas 22"/>
          <p:cNvSpPr/>
          <p:nvPr/>
        </p:nvSpPr>
        <p:spPr>
          <a:xfrm>
            <a:off x="32567" y="1592734"/>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Période de la date souhaitée de changement</a:t>
            </a:r>
          </a:p>
        </p:txBody>
      </p:sp>
      <p:sp>
        <p:nvSpPr>
          <p:cNvPr id="24" name="Rectangle avec flèche vers le bas 23"/>
          <p:cNvSpPr/>
          <p:nvPr/>
        </p:nvSpPr>
        <p:spPr>
          <a:xfrm>
            <a:off x="31911" y="2036667"/>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limite d’envoi </a:t>
            </a:r>
            <a:r>
              <a:rPr lang="fr-CA" sz="1200" dirty="0" smtClean="0"/>
              <a:t>à la GP</a:t>
            </a:r>
            <a:endParaRPr lang="fr-CA" sz="1200" dirty="0"/>
          </a:p>
        </p:txBody>
      </p:sp>
      <p:sp>
        <p:nvSpPr>
          <p:cNvPr id="25" name="Rectangle avec flèche vers le bas 24"/>
          <p:cNvSpPr/>
          <p:nvPr/>
        </p:nvSpPr>
        <p:spPr>
          <a:xfrm>
            <a:off x="31910" y="2486975"/>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du jour</a:t>
            </a:r>
          </a:p>
        </p:txBody>
      </p:sp>
      <p:sp>
        <p:nvSpPr>
          <p:cNvPr id="27" name="Rectangle 26"/>
          <p:cNvSpPr/>
          <p:nvPr/>
        </p:nvSpPr>
        <p:spPr>
          <a:xfrm>
            <a:off x="32567" y="2911577"/>
            <a:ext cx="6339945" cy="252000"/>
          </a:xfrm>
          <a:prstGeom prst="rect">
            <a:avLst/>
          </a:prstGeom>
        </p:spPr>
        <p:style>
          <a:lnRef idx="1">
            <a:schemeClr val="accent1"/>
          </a:lnRef>
          <a:fillRef idx="3">
            <a:schemeClr val="accent1"/>
          </a:fillRef>
          <a:effectRef idx="2">
            <a:schemeClr val="accent1"/>
          </a:effectRef>
          <a:fontRef idx="minor">
            <a:schemeClr val="lt1"/>
          </a:fontRef>
        </p:style>
        <p:txBody>
          <a:bodyPr tIns="180000" rtlCol="0" anchor="ctr"/>
          <a:lstStyle/>
          <a:p>
            <a:pPr algn="ctr"/>
            <a:r>
              <a:rPr lang="fr-CA" sz="1200" dirty="0"/>
              <a:t>La date du jour est-elle avant la date limite d’envoi aux RH?</a:t>
            </a:r>
          </a:p>
          <a:p>
            <a:pPr algn="ctr"/>
            <a:endParaRPr lang="fr-CA" sz="1200" dirty="0"/>
          </a:p>
        </p:txBody>
      </p:sp>
      <p:sp>
        <p:nvSpPr>
          <p:cNvPr id="28" name="Rectangle 27"/>
          <p:cNvSpPr/>
          <p:nvPr/>
        </p:nvSpPr>
        <p:spPr>
          <a:xfrm>
            <a:off x="3413871" y="3326908"/>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Non</a:t>
            </a:r>
            <a:endParaRPr lang="fr-CA" sz="1200" dirty="0"/>
          </a:p>
        </p:txBody>
      </p:sp>
      <p:sp>
        <p:nvSpPr>
          <p:cNvPr id="29" name="Flèche vers le bas 28"/>
          <p:cNvSpPr/>
          <p:nvPr/>
        </p:nvSpPr>
        <p:spPr>
          <a:xfrm>
            <a:off x="1355368" y="3143990"/>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0" name="Flèche vers le bas 29"/>
          <p:cNvSpPr/>
          <p:nvPr/>
        </p:nvSpPr>
        <p:spPr>
          <a:xfrm>
            <a:off x="4795204" y="3146649"/>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1" name="Rectangle 30"/>
          <p:cNvSpPr/>
          <p:nvPr/>
        </p:nvSpPr>
        <p:spPr>
          <a:xfrm>
            <a:off x="31910" y="3848742"/>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a:t>
            </a:r>
            <a:endParaRPr lang="fr-CA" sz="1200" dirty="0"/>
          </a:p>
        </p:txBody>
      </p:sp>
      <p:sp>
        <p:nvSpPr>
          <p:cNvPr id="32" name="Rectangle 31"/>
          <p:cNvSpPr/>
          <p:nvPr/>
        </p:nvSpPr>
        <p:spPr>
          <a:xfrm>
            <a:off x="3413214" y="3848742"/>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 + Reclassement</a:t>
            </a:r>
            <a:endParaRPr lang="fr-CA" sz="1200" dirty="0"/>
          </a:p>
        </p:txBody>
      </p:sp>
      <p:sp>
        <p:nvSpPr>
          <p:cNvPr id="33" name="Flèche vers le bas 32"/>
          <p:cNvSpPr/>
          <p:nvPr/>
        </p:nvSpPr>
        <p:spPr>
          <a:xfrm>
            <a:off x="1354711" y="3665824"/>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4" name="Flèche vers le bas 33"/>
          <p:cNvSpPr/>
          <p:nvPr/>
        </p:nvSpPr>
        <p:spPr>
          <a:xfrm>
            <a:off x="4794547" y="3668483"/>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grpSp>
        <p:nvGrpSpPr>
          <p:cNvPr id="37" name="Groupe 36"/>
          <p:cNvGrpSpPr/>
          <p:nvPr/>
        </p:nvGrpSpPr>
        <p:grpSpPr>
          <a:xfrm>
            <a:off x="84716" y="4379423"/>
            <a:ext cx="2929557" cy="369332"/>
            <a:chOff x="2254584" y="4379423"/>
            <a:chExt cx="2495228" cy="369332"/>
          </a:xfrm>
        </p:grpSpPr>
        <p:sp>
          <p:nvSpPr>
            <p:cNvPr id="35" name="Rectangle 34"/>
            <p:cNvSpPr/>
            <p:nvPr/>
          </p:nvSpPr>
          <p:spPr>
            <a:xfrm>
              <a:off x="2254584" y="4430036"/>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36" name="ZoneTexte 35"/>
            <p:cNvSpPr txBox="1"/>
            <p:nvPr/>
          </p:nvSpPr>
          <p:spPr>
            <a:xfrm>
              <a:off x="2480770" y="4379423"/>
              <a:ext cx="2269042" cy="369332"/>
            </a:xfrm>
            <a:prstGeom prst="rect">
              <a:avLst/>
            </a:prstGeom>
            <a:noFill/>
          </p:spPr>
          <p:txBody>
            <a:bodyPr wrap="square" rtlCol="0">
              <a:spAutoFit/>
            </a:bodyPr>
            <a:lstStyle/>
            <a:p>
              <a:r>
                <a:rPr lang="fr-CA" sz="900" dirty="0" smtClean="0"/>
                <a:t>Date effective = Date de début de la nouvelle distribution budgétaire.</a:t>
              </a:r>
              <a:endParaRPr lang="fr-CA" sz="900" dirty="0"/>
            </a:p>
          </p:txBody>
        </p:sp>
      </p:grpSp>
      <p:grpSp>
        <p:nvGrpSpPr>
          <p:cNvPr id="39" name="Groupe 38"/>
          <p:cNvGrpSpPr/>
          <p:nvPr/>
        </p:nvGrpSpPr>
        <p:grpSpPr>
          <a:xfrm>
            <a:off x="3439155" y="4322870"/>
            <a:ext cx="2933357" cy="646331"/>
            <a:chOff x="2210166" y="4322870"/>
            <a:chExt cx="2498466" cy="646331"/>
          </a:xfrm>
        </p:grpSpPr>
        <p:sp>
          <p:nvSpPr>
            <p:cNvPr id="40" name="Rectangle 39"/>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1" name="ZoneTexte 40"/>
            <p:cNvSpPr txBox="1"/>
            <p:nvPr/>
          </p:nvSpPr>
          <p:spPr>
            <a:xfrm>
              <a:off x="2439589" y="4322870"/>
              <a:ext cx="2269043" cy="646331"/>
            </a:xfrm>
            <a:prstGeom prst="rect">
              <a:avLst/>
            </a:prstGeom>
            <a:noFill/>
          </p:spPr>
          <p:txBody>
            <a:bodyPr wrap="square" rtlCol="0">
              <a:spAutoFit/>
            </a:bodyPr>
            <a:lstStyle/>
            <a:p>
              <a:pPr lvl="0"/>
              <a:r>
                <a:rPr lang="fr-CA" sz="900" dirty="0"/>
                <a:t>Date effective = Date de début de la prochaine période de paie à partir de laquelle la nouvelle distribution s’appliquera.</a:t>
              </a:r>
            </a:p>
          </p:txBody>
        </p:sp>
      </p:grpSp>
      <p:grpSp>
        <p:nvGrpSpPr>
          <p:cNvPr id="45" name="Groupe 44"/>
          <p:cNvGrpSpPr/>
          <p:nvPr/>
        </p:nvGrpSpPr>
        <p:grpSpPr>
          <a:xfrm>
            <a:off x="82639" y="4822514"/>
            <a:ext cx="2931634" cy="369332"/>
            <a:chOff x="2210166" y="4310114"/>
            <a:chExt cx="2496997" cy="369332"/>
          </a:xfrm>
        </p:grpSpPr>
        <p:sp>
          <p:nvSpPr>
            <p:cNvPr id="46" name="Rectangle 4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7" name="ZoneTexte 46"/>
            <p:cNvSpPr txBox="1"/>
            <p:nvPr/>
          </p:nvSpPr>
          <p:spPr>
            <a:xfrm>
              <a:off x="2438121" y="4310114"/>
              <a:ext cx="2269042" cy="369332"/>
            </a:xfrm>
            <a:prstGeom prst="rect">
              <a:avLst/>
            </a:prstGeom>
            <a:noFill/>
          </p:spPr>
          <p:txBody>
            <a:bodyPr wrap="square" rtlCol="0">
              <a:spAutoFit/>
            </a:bodyPr>
            <a:lstStyle/>
            <a:p>
              <a:pPr lvl="0"/>
              <a:r>
                <a:rPr lang="fr-CA" sz="900" dirty="0"/>
                <a:t>Périodes de la nouvelle distribution budgétaire demandée.</a:t>
              </a:r>
            </a:p>
          </p:txBody>
        </p:sp>
      </p:grpSp>
      <p:grpSp>
        <p:nvGrpSpPr>
          <p:cNvPr id="48" name="Groupe 47"/>
          <p:cNvGrpSpPr/>
          <p:nvPr/>
        </p:nvGrpSpPr>
        <p:grpSpPr>
          <a:xfrm>
            <a:off x="3438498" y="4840008"/>
            <a:ext cx="2934014" cy="369332"/>
            <a:chOff x="2210166" y="4327608"/>
            <a:chExt cx="2499026" cy="369332"/>
          </a:xfrm>
        </p:grpSpPr>
        <p:sp>
          <p:nvSpPr>
            <p:cNvPr id="49" name="Rectangle 48"/>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0" name="ZoneTexte 49"/>
            <p:cNvSpPr txBox="1"/>
            <p:nvPr/>
          </p:nvSpPr>
          <p:spPr>
            <a:xfrm>
              <a:off x="2440149" y="4327608"/>
              <a:ext cx="2269043" cy="369332"/>
            </a:xfrm>
            <a:prstGeom prst="rect">
              <a:avLst/>
            </a:prstGeom>
            <a:noFill/>
          </p:spPr>
          <p:txBody>
            <a:bodyPr wrap="square" rtlCol="0">
              <a:spAutoFit/>
            </a:bodyPr>
            <a:lstStyle/>
            <a:p>
              <a:pPr lvl="0"/>
              <a:r>
                <a:rPr lang="fr-CA" sz="900" dirty="0"/>
                <a:t>Périodes de la nouvelle distribution budgétaire demandée.</a:t>
              </a:r>
            </a:p>
          </p:txBody>
        </p:sp>
      </p:grpSp>
      <p:grpSp>
        <p:nvGrpSpPr>
          <p:cNvPr id="51" name="Groupe 50"/>
          <p:cNvGrpSpPr/>
          <p:nvPr/>
        </p:nvGrpSpPr>
        <p:grpSpPr>
          <a:xfrm>
            <a:off x="3440469" y="5182094"/>
            <a:ext cx="2932045" cy="784830"/>
            <a:chOff x="2210166" y="4184595"/>
            <a:chExt cx="2497348" cy="784830"/>
          </a:xfrm>
        </p:grpSpPr>
        <p:sp>
          <p:nvSpPr>
            <p:cNvPr id="52" name="Rectangle 51"/>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3" name="ZoneTexte 52"/>
            <p:cNvSpPr txBox="1"/>
            <p:nvPr/>
          </p:nvSpPr>
          <p:spPr>
            <a:xfrm>
              <a:off x="2438471" y="4184595"/>
              <a:ext cx="2269043" cy="784830"/>
            </a:xfrm>
            <a:prstGeom prst="rect">
              <a:avLst/>
            </a:prstGeom>
            <a:noFill/>
          </p:spPr>
          <p:txBody>
            <a:bodyPr wrap="square" rtlCol="0">
              <a:spAutoFit/>
            </a:bodyPr>
            <a:lstStyle/>
            <a:p>
              <a:pPr lvl="0"/>
              <a:r>
                <a:rPr lang="fr-CA" sz="900" dirty="0"/>
                <a:t>Note indiquant qu’un reclassement salarial aura lieu pour le salaire passé entre la date de début de la nouvelle distribution budgétaire et la date effective</a:t>
              </a:r>
            </a:p>
          </p:txBody>
        </p:sp>
      </p:grpSp>
      <p:grpSp>
        <p:nvGrpSpPr>
          <p:cNvPr id="55" name="Groupe 54"/>
          <p:cNvGrpSpPr/>
          <p:nvPr/>
        </p:nvGrpSpPr>
        <p:grpSpPr>
          <a:xfrm>
            <a:off x="3438497" y="5846750"/>
            <a:ext cx="2934018" cy="369332"/>
            <a:chOff x="2210166" y="4313508"/>
            <a:chExt cx="2499028" cy="369332"/>
          </a:xfrm>
        </p:grpSpPr>
        <p:sp>
          <p:nvSpPr>
            <p:cNvPr id="56" name="Rectangle 5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7" name="ZoneTexte 56"/>
            <p:cNvSpPr txBox="1"/>
            <p:nvPr/>
          </p:nvSpPr>
          <p:spPr>
            <a:xfrm>
              <a:off x="2440151" y="4313508"/>
              <a:ext cx="2269043" cy="369332"/>
            </a:xfrm>
            <a:prstGeom prst="rect">
              <a:avLst/>
            </a:prstGeom>
            <a:noFill/>
          </p:spPr>
          <p:txBody>
            <a:bodyPr wrap="square" rtlCol="0">
              <a:spAutoFit/>
            </a:bodyPr>
            <a:lstStyle/>
            <a:p>
              <a:pPr lvl="0"/>
              <a:r>
                <a:rPr lang="fr-CA" sz="900" dirty="0" smtClean="0"/>
                <a:t>Reclassement salarial quand le réel du salaire est passé aux livres</a:t>
              </a:r>
              <a:endParaRPr lang="fr-CA" sz="900" dirty="0"/>
            </a:p>
          </p:txBody>
        </p:sp>
      </p:grpSp>
      <p:sp>
        <p:nvSpPr>
          <p:cNvPr id="62" name="Rectangle avec flèche vers le bas 61"/>
          <p:cNvSpPr/>
          <p:nvPr/>
        </p:nvSpPr>
        <p:spPr>
          <a:xfrm>
            <a:off x="6463064" y="1196734"/>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01 juin</a:t>
            </a:r>
            <a:endParaRPr lang="fr-CA" sz="1050" dirty="0">
              <a:solidFill>
                <a:schemeClr val="tx1"/>
              </a:solidFill>
            </a:endParaRPr>
          </a:p>
        </p:txBody>
      </p:sp>
      <p:sp>
        <p:nvSpPr>
          <p:cNvPr id="63" name="Rectangle avec flèche vers le bas 62"/>
          <p:cNvSpPr/>
          <p:nvPr/>
        </p:nvSpPr>
        <p:spPr>
          <a:xfrm>
            <a:off x="6463719" y="1592734"/>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05</a:t>
            </a:r>
            <a:endParaRPr lang="fr-CA" sz="1050" dirty="0">
              <a:solidFill>
                <a:schemeClr val="tx1"/>
              </a:solidFill>
            </a:endParaRPr>
          </a:p>
        </p:txBody>
      </p:sp>
      <p:sp>
        <p:nvSpPr>
          <p:cNvPr id="64" name="Rectangle avec flèche vers le bas 63"/>
          <p:cNvSpPr/>
          <p:nvPr/>
        </p:nvSpPr>
        <p:spPr>
          <a:xfrm>
            <a:off x="6463063" y="2036667"/>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14 mai</a:t>
            </a:r>
            <a:endParaRPr lang="fr-CA" sz="1050" dirty="0">
              <a:solidFill>
                <a:schemeClr val="tx1"/>
              </a:solidFill>
            </a:endParaRPr>
          </a:p>
        </p:txBody>
      </p:sp>
      <p:sp>
        <p:nvSpPr>
          <p:cNvPr id="65" name="Rectangle avec flèche vers le bas 64"/>
          <p:cNvSpPr/>
          <p:nvPr/>
        </p:nvSpPr>
        <p:spPr>
          <a:xfrm>
            <a:off x="6463062" y="2486975"/>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27 mai</a:t>
            </a:r>
            <a:endParaRPr lang="fr-CA" sz="1200" dirty="0">
              <a:solidFill>
                <a:schemeClr val="tx1"/>
              </a:solidFill>
            </a:endParaRPr>
          </a:p>
        </p:txBody>
      </p:sp>
      <p:sp>
        <p:nvSpPr>
          <p:cNvPr id="66" name="Rectangle 65"/>
          <p:cNvSpPr/>
          <p:nvPr/>
        </p:nvSpPr>
        <p:spPr>
          <a:xfrm>
            <a:off x="6463719" y="3363826"/>
            <a:ext cx="2530109" cy="252000"/>
          </a:xfrm>
          <a:prstGeom prst="rect">
            <a:avLst/>
          </a:prstGeom>
        </p:spPr>
        <p:style>
          <a:lnRef idx="1">
            <a:schemeClr val="accent5"/>
          </a:lnRef>
          <a:fillRef idx="3">
            <a:schemeClr val="accent5"/>
          </a:fillRef>
          <a:effectRef idx="2">
            <a:schemeClr val="accent5"/>
          </a:effectRef>
          <a:fontRef idx="minor">
            <a:schemeClr val="lt1"/>
          </a:fontRef>
        </p:style>
        <p:txBody>
          <a:bodyPr tIns="180000" rtlCol="0" anchor="ctr"/>
          <a:lstStyle/>
          <a:p>
            <a:pPr algn="ctr"/>
            <a:r>
              <a:rPr lang="fr-CA" sz="1200" dirty="0" smtClean="0">
                <a:solidFill>
                  <a:schemeClr val="tx1"/>
                </a:solidFill>
              </a:rPr>
              <a:t>Non</a:t>
            </a:r>
            <a:endParaRPr lang="fr-CA" sz="1200" dirty="0">
              <a:solidFill>
                <a:schemeClr val="tx1"/>
              </a:solidFill>
            </a:endParaRPr>
          </a:p>
          <a:p>
            <a:pPr algn="ctr"/>
            <a:endParaRPr lang="fr-CA" sz="1200" dirty="0">
              <a:solidFill>
                <a:schemeClr val="tx1"/>
              </a:solidFill>
            </a:endParaRPr>
          </a:p>
        </p:txBody>
      </p:sp>
      <p:sp>
        <p:nvSpPr>
          <p:cNvPr id="67" name="Flèche vers le bas 66"/>
          <p:cNvSpPr/>
          <p:nvPr/>
        </p:nvSpPr>
        <p:spPr>
          <a:xfrm>
            <a:off x="7648238" y="3668482"/>
            <a:ext cx="144000" cy="18000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CA">
              <a:solidFill>
                <a:schemeClr val="tx1"/>
              </a:solidFill>
            </a:endParaRPr>
          </a:p>
        </p:txBody>
      </p:sp>
      <p:sp>
        <p:nvSpPr>
          <p:cNvPr id="2" name="Titre 1"/>
          <p:cNvSpPr>
            <a:spLocks noGrp="1"/>
          </p:cNvSpPr>
          <p:nvPr>
            <p:ph type="title"/>
          </p:nvPr>
        </p:nvSpPr>
        <p:spPr>
          <a:xfrm>
            <a:off x="0" y="-27773"/>
            <a:ext cx="8229600" cy="1143000"/>
          </a:xfrm>
        </p:spPr>
        <p:txBody>
          <a:bodyPr/>
          <a:lstStyle/>
          <a:p>
            <a:pPr algn="l"/>
            <a:r>
              <a:rPr lang="fr-CA" dirty="0" smtClean="0">
                <a:solidFill>
                  <a:schemeClr val="bg1"/>
                </a:solidFill>
              </a:rPr>
              <a:t>Réponse 2</a:t>
            </a:r>
            <a:endParaRPr lang="fr-CA" dirty="0">
              <a:solidFill>
                <a:schemeClr val="bg1"/>
              </a:solidFill>
            </a:endParaRPr>
          </a:p>
        </p:txBody>
      </p:sp>
      <p:sp>
        <p:nvSpPr>
          <p:cNvPr id="68" name="Rectangle avec flèche vers le bas 67"/>
          <p:cNvSpPr/>
          <p:nvPr/>
        </p:nvSpPr>
        <p:spPr>
          <a:xfrm>
            <a:off x="6463719" y="2911577"/>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Date du jour &lt; </a:t>
            </a:r>
            <a:r>
              <a:rPr lang="fr-CA" sz="1200" smtClean="0">
                <a:solidFill>
                  <a:schemeClr val="tx1"/>
                </a:solidFill>
              </a:rPr>
              <a:t>Date limite?</a:t>
            </a:r>
            <a:endParaRPr lang="fr-CA" sz="1200" dirty="0">
              <a:solidFill>
                <a:schemeClr val="tx1"/>
              </a:solidFill>
            </a:endParaRPr>
          </a:p>
        </p:txBody>
      </p:sp>
      <p:sp>
        <p:nvSpPr>
          <p:cNvPr id="69" name="Rectangle 68"/>
          <p:cNvSpPr/>
          <p:nvPr/>
        </p:nvSpPr>
        <p:spPr>
          <a:xfrm>
            <a:off x="6497660" y="3880968"/>
            <a:ext cx="2490645" cy="3299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Amendement + Reclassement</a:t>
            </a:r>
            <a:endParaRPr lang="fr-CA" sz="1200" dirty="0">
              <a:solidFill>
                <a:schemeClr val="tx1"/>
              </a:solidFill>
            </a:endParaRPr>
          </a:p>
        </p:txBody>
      </p:sp>
      <p:grpSp>
        <p:nvGrpSpPr>
          <p:cNvPr id="70" name="Groupe 69"/>
          <p:cNvGrpSpPr/>
          <p:nvPr/>
        </p:nvGrpSpPr>
        <p:grpSpPr>
          <a:xfrm>
            <a:off x="6523602" y="4355096"/>
            <a:ext cx="2469360" cy="272553"/>
            <a:chOff x="2210166" y="4322870"/>
            <a:chExt cx="2498466" cy="272553"/>
          </a:xfrm>
        </p:grpSpPr>
        <p:sp>
          <p:nvSpPr>
            <p:cNvPr id="71" name="Rectangle 70"/>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2" name="ZoneTexte 71"/>
            <p:cNvSpPr txBox="1"/>
            <p:nvPr/>
          </p:nvSpPr>
          <p:spPr>
            <a:xfrm>
              <a:off x="2439589" y="4322870"/>
              <a:ext cx="2269043" cy="230832"/>
            </a:xfrm>
            <a:prstGeom prst="rect">
              <a:avLst/>
            </a:prstGeom>
            <a:noFill/>
          </p:spPr>
          <p:txBody>
            <a:bodyPr wrap="square" rtlCol="0">
              <a:spAutoFit/>
            </a:bodyPr>
            <a:lstStyle/>
            <a:p>
              <a:pPr lvl="0"/>
              <a:r>
                <a:rPr lang="fr-CA" sz="900" dirty="0"/>
                <a:t>Date effective = </a:t>
              </a:r>
              <a:r>
                <a:rPr lang="fr-CA" sz="900" dirty="0" smtClean="0"/>
                <a:t>10 juin</a:t>
              </a:r>
              <a:endParaRPr lang="fr-CA" sz="900" dirty="0"/>
            </a:p>
          </p:txBody>
        </p:sp>
      </p:grpSp>
      <p:grpSp>
        <p:nvGrpSpPr>
          <p:cNvPr id="73" name="Groupe 72"/>
          <p:cNvGrpSpPr/>
          <p:nvPr/>
        </p:nvGrpSpPr>
        <p:grpSpPr>
          <a:xfrm>
            <a:off x="6522944" y="4787391"/>
            <a:ext cx="2470884" cy="646331"/>
            <a:chOff x="2210166" y="4327608"/>
            <a:chExt cx="2500007" cy="646331"/>
          </a:xfrm>
        </p:grpSpPr>
        <p:sp>
          <p:nvSpPr>
            <p:cNvPr id="74" name="Rectangle 73"/>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5" name="ZoneTexte 74"/>
            <p:cNvSpPr txBox="1"/>
            <p:nvPr/>
          </p:nvSpPr>
          <p:spPr>
            <a:xfrm>
              <a:off x="2415863" y="4327608"/>
              <a:ext cx="2294310" cy="646331"/>
            </a:xfrm>
            <a:prstGeom prst="rect">
              <a:avLst/>
            </a:prstGeom>
            <a:noFill/>
          </p:spPr>
          <p:txBody>
            <a:bodyPr wrap="square" rtlCol="0">
              <a:spAutoFit/>
            </a:bodyPr>
            <a:lstStyle/>
            <a:p>
              <a:pPr lvl="0"/>
              <a:r>
                <a:rPr lang="fr-CA" sz="900" dirty="0" smtClean="0"/>
                <a:t>Distribution budgétaire = </a:t>
              </a:r>
            </a:p>
            <a:p>
              <a:pPr lvl="0"/>
              <a:r>
                <a:rPr lang="fr-CA" sz="900" dirty="0" smtClean="0"/>
                <a:t>01 avril au 31 mai </a:t>
              </a:r>
              <a:r>
                <a:rPr lang="fr-CA" sz="700" dirty="0" smtClean="0"/>
                <a:t>(81111)</a:t>
              </a:r>
            </a:p>
            <a:p>
              <a:pPr lvl="0"/>
              <a:r>
                <a:rPr lang="fr-CA" sz="900" dirty="0" smtClean="0"/>
                <a:t>01 juin au 09 juin </a:t>
              </a:r>
              <a:r>
                <a:rPr lang="fr-CA" sz="700" dirty="0" smtClean="0"/>
                <a:t>(83333 par </a:t>
              </a:r>
              <a:r>
                <a:rPr lang="fr-CA" sz="700" dirty="0" err="1" smtClean="0"/>
                <a:t>reclass</a:t>
              </a:r>
              <a:r>
                <a:rPr lang="fr-CA" sz="700" dirty="0" smtClean="0"/>
                <a:t>. sal)</a:t>
              </a:r>
            </a:p>
            <a:p>
              <a:pPr lvl="0"/>
              <a:r>
                <a:rPr lang="fr-CA" sz="900" dirty="0" smtClean="0"/>
                <a:t>10 juin au au 31 mars </a:t>
              </a:r>
              <a:r>
                <a:rPr lang="fr-CA" sz="700" dirty="0" smtClean="0"/>
                <a:t>(83333).</a:t>
              </a:r>
              <a:endParaRPr lang="fr-CA" sz="700" dirty="0"/>
            </a:p>
          </p:txBody>
        </p:sp>
      </p:grpSp>
      <p:grpSp>
        <p:nvGrpSpPr>
          <p:cNvPr id="76" name="Groupe 75"/>
          <p:cNvGrpSpPr/>
          <p:nvPr/>
        </p:nvGrpSpPr>
        <p:grpSpPr>
          <a:xfrm>
            <a:off x="6524916" y="5538562"/>
            <a:ext cx="2468256" cy="507831"/>
            <a:chOff x="2210166" y="4212876"/>
            <a:chExt cx="2497348" cy="507831"/>
          </a:xfrm>
        </p:grpSpPr>
        <p:sp>
          <p:nvSpPr>
            <p:cNvPr id="77" name="Rectangle 76"/>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8" name="ZoneTexte 77"/>
            <p:cNvSpPr txBox="1"/>
            <p:nvPr/>
          </p:nvSpPr>
          <p:spPr>
            <a:xfrm>
              <a:off x="2438471" y="4212876"/>
              <a:ext cx="2269043" cy="507831"/>
            </a:xfrm>
            <a:prstGeom prst="rect">
              <a:avLst/>
            </a:prstGeom>
            <a:noFill/>
          </p:spPr>
          <p:txBody>
            <a:bodyPr wrap="square" rtlCol="0">
              <a:spAutoFit/>
            </a:bodyPr>
            <a:lstStyle/>
            <a:p>
              <a:pPr lvl="0"/>
              <a:r>
                <a:rPr lang="fr-CA" sz="900" dirty="0" smtClean="0"/>
                <a:t>Note = Un reclassement aura lieu pour le salaire passé sur le 81111 entre le 01 et le 09 juin.</a:t>
              </a:r>
              <a:endParaRPr lang="fr-CA" sz="900" dirty="0"/>
            </a:p>
          </p:txBody>
        </p:sp>
      </p:grpSp>
      <p:grpSp>
        <p:nvGrpSpPr>
          <p:cNvPr id="79" name="Groupe 78"/>
          <p:cNvGrpSpPr/>
          <p:nvPr/>
        </p:nvGrpSpPr>
        <p:grpSpPr>
          <a:xfrm>
            <a:off x="6522943" y="6028201"/>
            <a:ext cx="2469917" cy="369332"/>
            <a:chOff x="2210166" y="4313508"/>
            <a:chExt cx="2499028" cy="369332"/>
          </a:xfrm>
        </p:grpSpPr>
        <p:sp>
          <p:nvSpPr>
            <p:cNvPr id="80" name="Rectangle 79"/>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81" name="ZoneTexte 80"/>
            <p:cNvSpPr txBox="1"/>
            <p:nvPr/>
          </p:nvSpPr>
          <p:spPr>
            <a:xfrm>
              <a:off x="2440151" y="4313508"/>
              <a:ext cx="2269043" cy="369332"/>
            </a:xfrm>
            <a:prstGeom prst="rect">
              <a:avLst/>
            </a:prstGeom>
            <a:noFill/>
          </p:spPr>
          <p:txBody>
            <a:bodyPr wrap="square" rtlCol="0">
              <a:spAutoFit/>
            </a:bodyPr>
            <a:lstStyle/>
            <a:p>
              <a:pPr lvl="0"/>
              <a:r>
                <a:rPr lang="fr-CA" sz="900" dirty="0" smtClean="0"/>
                <a:t>Reclassement salarial quand le réel du salaire est passé aux livres.</a:t>
              </a:r>
              <a:endParaRPr lang="fr-CA" sz="900" dirty="0"/>
            </a:p>
          </p:txBody>
        </p:sp>
      </p:grpSp>
      <p:pic>
        <p:nvPicPr>
          <p:cNvPr id="3" name="Image 2"/>
          <p:cNvPicPr>
            <a:picLocks noChangeAspect="1"/>
          </p:cNvPicPr>
          <p:nvPr/>
        </p:nvPicPr>
        <p:blipFill>
          <a:blip r:embed="rId2"/>
          <a:stretch>
            <a:fillRect/>
          </a:stretch>
        </p:blipFill>
        <p:spPr>
          <a:xfrm>
            <a:off x="6544412" y="4452821"/>
            <a:ext cx="122321" cy="108000"/>
          </a:xfrm>
          <a:prstGeom prst="rect">
            <a:avLst/>
          </a:prstGeom>
        </p:spPr>
      </p:pic>
      <p:pic>
        <p:nvPicPr>
          <p:cNvPr id="82" name="Image 81"/>
          <p:cNvPicPr>
            <a:picLocks noChangeAspect="1"/>
          </p:cNvPicPr>
          <p:nvPr/>
        </p:nvPicPr>
        <p:blipFill>
          <a:blip r:embed="rId2"/>
          <a:stretch>
            <a:fillRect/>
          </a:stretch>
        </p:blipFill>
        <p:spPr>
          <a:xfrm>
            <a:off x="6544412" y="4887191"/>
            <a:ext cx="122321" cy="108000"/>
          </a:xfrm>
          <a:prstGeom prst="rect">
            <a:avLst/>
          </a:prstGeom>
        </p:spPr>
      </p:pic>
      <p:pic>
        <p:nvPicPr>
          <p:cNvPr id="83" name="Image 82"/>
          <p:cNvPicPr>
            <a:picLocks noChangeAspect="1"/>
          </p:cNvPicPr>
          <p:nvPr/>
        </p:nvPicPr>
        <p:blipFill>
          <a:blip r:embed="rId2"/>
          <a:stretch>
            <a:fillRect/>
          </a:stretch>
        </p:blipFill>
        <p:spPr>
          <a:xfrm>
            <a:off x="6549919" y="5748053"/>
            <a:ext cx="122321" cy="108000"/>
          </a:xfrm>
          <a:prstGeom prst="rect">
            <a:avLst/>
          </a:prstGeom>
        </p:spPr>
      </p:pic>
    </p:spTree>
    <p:extLst>
      <p:ext uri="{BB962C8B-B14F-4D97-AF65-F5344CB8AC3E}">
        <p14:creationId xmlns:p14="http://schemas.microsoft.com/office/powerpoint/2010/main" val="375144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2</a:t>
            </a:r>
          </a:p>
        </p:txBody>
      </p:sp>
      <p:sp>
        <p:nvSpPr>
          <p:cNvPr id="3" name="ZoneTexte 2"/>
          <p:cNvSpPr txBox="1"/>
          <p:nvPr/>
        </p:nvSpPr>
        <p:spPr>
          <a:xfrm>
            <a:off x="222531" y="1215812"/>
            <a:ext cx="8422105" cy="3262432"/>
          </a:xfrm>
          <a:prstGeom prst="rect">
            <a:avLst/>
          </a:prstGeom>
          <a:noFill/>
        </p:spPr>
        <p:txBody>
          <a:bodyPr wrap="square" rtlCol="0">
            <a:spAutoFit/>
          </a:bodyPr>
          <a:lstStyle/>
          <a:p>
            <a:pPr algn="just"/>
            <a:r>
              <a:rPr lang="fr-CA" sz="1600" dirty="0"/>
              <a:t>L’équipe administrative indique la nouvelle répartition budgétaire qui prévoit </a:t>
            </a:r>
            <a:r>
              <a:rPr lang="fr-CA" sz="1600" dirty="0" smtClean="0"/>
              <a:t>3 périodes:</a:t>
            </a:r>
            <a:endParaRPr lang="fr-CA" sz="1600" dirty="0"/>
          </a:p>
          <a:p>
            <a:pPr marL="285750" indent="-285750" algn="just">
              <a:buFont typeface="Wingdings" panose="05000000000000000000" pitchFamily="2" charset="2"/>
              <a:buChar char="v"/>
            </a:pPr>
            <a:r>
              <a:rPr lang="fr-CA" sz="1600" dirty="0" smtClean="0"/>
              <a:t>Du 01 avril au 31 mai sur le 81111, correspondant à ce que le chercheur a demandé. </a:t>
            </a:r>
          </a:p>
          <a:p>
            <a:pPr marL="285750" indent="-285750" algn="just">
              <a:buFont typeface="Wingdings" panose="05000000000000000000" pitchFamily="2" charset="2"/>
              <a:buChar char="v"/>
            </a:pPr>
            <a:r>
              <a:rPr lang="fr-CA" sz="1600" dirty="0" smtClean="0"/>
              <a:t>Du 01 au 09 juin sur le 83333:</a:t>
            </a:r>
          </a:p>
          <a:p>
            <a:pPr marL="742950" lvl="1" indent="-285750" algn="just">
              <a:buFont typeface="Wingdings" panose="05000000000000000000" pitchFamily="2" charset="2"/>
              <a:buChar char="v"/>
            </a:pPr>
            <a:r>
              <a:rPr lang="fr-CA" sz="1400" dirty="0" smtClean="0"/>
              <a:t>La date de début (01 juin)  correspond à la date de changement souhaitée, à ce que le chercheur a demandé,</a:t>
            </a:r>
          </a:p>
          <a:p>
            <a:pPr marL="742950" lvl="1" indent="-285750" algn="just">
              <a:buFont typeface="Wingdings" panose="05000000000000000000" pitchFamily="2" charset="2"/>
              <a:buChar char="v"/>
            </a:pPr>
            <a:r>
              <a:rPr lang="fr-CA" sz="1400" dirty="0" smtClean="0"/>
              <a:t>La date de fin (09 juin) correspond au dernier jour avant que l’amendement devienne effectif. </a:t>
            </a:r>
            <a:endParaRPr lang="fr-CA" sz="1400" dirty="0"/>
          </a:p>
          <a:p>
            <a:pPr marL="742950" lvl="1" indent="-285750" algn="just">
              <a:buFont typeface="Wingdings" panose="05000000000000000000" pitchFamily="2" charset="2"/>
              <a:buChar char="v"/>
            </a:pPr>
            <a:r>
              <a:rPr lang="fr-CA" sz="1400" dirty="0" smtClean="0"/>
              <a:t>Cette période correspondra au reclassement qui devra être fait. </a:t>
            </a:r>
          </a:p>
          <a:p>
            <a:pPr marL="742950" lvl="1" indent="-285750" algn="just">
              <a:buFont typeface="Wingdings" panose="05000000000000000000" pitchFamily="2" charset="2"/>
              <a:buChar char="v"/>
            </a:pPr>
            <a:r>
              <a:rPr lang="fr-CA" sz="1400" dirty="0" smtClean="0"/>
              <a:t>Le fait d’indiquer distinctement cette période permet d’estimer le montant du reclassement et donc de le valider quand il sera fait. </a:t>
            </a:r>
          </a:p>
          <a:p>
            <a:pPr marL="285750" indent="-285750" algn="just">
              <a:buFont typeface="Wingdings" panose="05000000000000000000" pitchFamily="2" charset="2"/>
              <a:buChar char="v"/>
            </a:pPr>
            <a:r>
              <a:rPr lang="fr-CA" sz="1600" dirty="0" smtClean="0"/>
              <a:t>Du 10 juin au 31 mars sur le 83333:</a:t>
            </a:r>
          </a:p>
          <a:p>
            <a:pPr marL="742950" lvl="1" indent="-285750" algn="just">
              <a:buFont typeface="Wingdings" panose="05000000000000000000" pitchFamily="2" charset="2"/>
              <a:buChar char="v"/>
            </a:pPr>
            <a:r>
              <a:rPr lang="fr-CA" sz="1400" dirty="0" smtClean="0"/>
              <a:t>La date de début (10 juin) correspond à la date effective de l’amendement, la date à partir de laquelle le changement sera fait dans le système.</a:t>
            </a:r>
          </a:p>
          <a:p>
            <a:pPr marL="742950" lvl="1" indent="-285750" algn="just">
              <a:buFont typeface="Wingdings" panose="05000000000000000000" pitchFamily="2" charset="2"/>
              <a:buChar char="v"/>
            </a:pPr>
            <a:r>
              <a:rPr lang="fr-CA" sz="1400" dirty="0" smtClean="0"/>
              <a:t>La date de fin (31 mars) correspond à la date de fin de la DP, conformément à ce qu’a demandé le chercheur</a:t>
            </a:r>
            <a:r>
              <a:rPr lang="fr-CA" sz="1600" dirty="0" smtClean="0"/>
              <a:t>. </a:t>
            </a:r>
            <a:endParaRPr lang="fr-CA" sz="1600" dirty="0"/>
          </a:p>
        </p:txBody>
      </p:sp>
      <p:pic>
        <p:nvPicPr>
          <p:cNvPr id="7" name="Image 6"/>
          <p:cNvPicPr>
            <a:picLocks noChangeAspect="1"/>
          </p:cNvPicPr>
          <p:nvPr/>
        </p:nvPicPr>
        <p:blipFill rotWithShape="1">
          <a:blip r:embed="rId2"/>
          <a:srcRect l="2579" t="68175" r="7090" b="11702"/>
          <a:stretch/>
        </p:blipFill>
        <p:spPr>
          <a:xfrm>
            <a:off x="888642" y="4447868"/>
            <a:ext cx="7467913" cy="1657810"/>
          </a:xfrm>
          <a:prstGeom prst="rect">
            <a:avLst/>
          </a:prstGeom>
        </p:spPr>
      </p:pic>
    </p:spTree>
    <p:extLst>
      <p:ext uri="{BB962C8B-B14F-4D97-AF65-F5344CB8AC3E}">
        <p14:creationId xmlns:p14="http://schemas.microsoft.com/office/powerpoint/2010/main" val="8651815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2</a:t>
            </a:r>
          </a:p>
        </p:txBody>
      </p:sp>
      <p:sp>
        <p:nvSpPr>
          <p:cNvPr id="2" name="ZoneTexte 1"/>
          <p:cNvSpPr txBox="1"/>
          <p:nvPr/>
        </p:nvSpPr>
        <p:spPr>
          <a:xfrm>
            <a:off x="596765" y="1595660"/>
            <a:ext cx="7844591" cy="923330"/>
          </a:xfrm>
          <a:prstGeom prst="rect">
            <a:avLst/>
          </a:prstGeom>
          <a:noFill/>
        </p:spPr>
        <p:txBody>
          <a:bodyPr wrap="square" rtlCol="0">
            <a:spAutoFit/>
          </a:bodyPr>
          <a:lstStyle/>
          <a:p>
            <a:r>
              <a:rPr lang="fr-CA" dirty="0"/>
              <a:t>Comme une partie du salaire va passer sur l’ancien compte (entre le 01 juin, date demandée par le chercheur, et le 10 juin, date effective du changement) un reclassement devra être effectué. </a:t>
            </a:r>
          </a:p>
        </p:txBody>
      </p:sp>
      <p:sp>
        <p:nvSpPr>
          <p:cNvPr id="7" name="ZoneTexte 6"/>
          <p:cNvSpPr txBox="1"/>
          <p:nvPr/>
        </p:nvSpPr>
        <p:spPr>
          <a:xfrm>
            <a:off x="596764" y="3673113"/>
            <a:ext cx="7844591" cy="923330"/>
          </a:xfrm>
          <a:prstGeom prst="rect">
            <a:avLst/>
          </a:prstGeom>
          <a:noFill/>
        </p:spPr>
        <p:txBody>
          <a:bodyPr wrap="square" rtlCol="0">
            <a:spAutoFit/>
          </a:bodyPr>
          <a:lstStyle/>
          <a:p>
            <a:r>
              <a:rPr lang="fr-CA" dirty="0"/>
              <a:t>L’indiquer permet:</a:t>
            </a:r>
          </a:p>
          <a:p>
            <a:pPr marL="285750" indent="-285750">
              <a:buFont typeface="Wingdings" panose="05000000000000000000" pitchFamily="2" charset="2"/>
              <a:buChar char="v"/>
            </a:pPr>
            <a:r>
              <a:rPr lang="fr-CA" dirty="0"/>
              <a:t>d’aviser la Gestion de projet de ce qui s’en vient;</a:t>
            </a:r>
          </a:p>
          <a:p>
            <a:pPr marL="285750" indent="-285750">
              <a:buFont typeface="Wingdings" panose="05000000000000000000" pitchFamily="2" charset="2"/>
              <a:buChar char="v"/>
            </a:pPr>
            <a:r>
              <a:rPr lang="fr-CA" dirty="0"/>
              <a:t>de conserver un historique. </a:t>
            </a:r>
          </a:p>
        </p:txBody>
      </p:sp>
      <p:pic>
        <p:nvPicPr>
          <p:cNvPr id="9" name="Image 8"/>
          <p:cNvPicPr>
            <a:picLocks noChangeAspect="1"/>
          </p:cNvPicPr>
          <p:nvPr/>
        </p:nvPicPr>
        <p:blipFill rotWithShape="1">
          <a:blip r:embed="rId2"/>
          <a:srcRect l="1176" t="89223" r="1770" b="2025"/>
          <a:stretch/>
        </p:blipFill>
        <p:spPr>
          <a:xfrm>
            <a:off x="507290" y="2735443"/>
            <a:ext cx="8023537" cy="721217"/>
          </a:xfrm>
          <a:prstGeom prst="rect">
            <a:avLst/>
          </a:prstGeom>
        </p:spPr>
      </p:pic>
    </p:spTree>
    <p:extLst>
      <p:ext uri="{BB962C8B-B14F-4D97-AF65-F5344CB8AC3E}">
        <p14:creationId xmlns:p14="http://schemas.microsoft.com/office/powerpoint/2010/main" val="17056580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2"/>
          <a:stretch>
            <a:fillRect/>
          </a:stretch>
        </p:blipFill>
        <p:spPr>
          <a:xfrm>
            <a:off x="2436495" y="0"/>
            <a:ext cx="6707506" cy="6684135"/>
          </a:xfrm>
          <a:prstGeom prst="rect">
            <a:avLst/>
          </a:prstGeom>
        </p:spPr>
      </p:pic>
      <p:sp>
        <p:nvSpPr>
          <p:cNvPr id="2" name="Titre 1"/>
          <p:cNvSpPr>
            <a:spLocks noGrp="1"/>
          </p:cNvSpPr>
          <p:nvPr>
            <p:ph type="title"/>
          </p:nvPr>
        </p:nvSpPr>
        <p:spPr>
          <a:xfrm>
            <a:off x="0" y="0"/>
            <a:ext cx="8229600" cy="1143000"/>
          </a:xfrm>
        </p:spPr>
        <p:txBody>
          <a:bodyPr/>
          <a:lstStyle/>
          <a:p>
            <a:pPr algn="l"/>
            <a:r>
              <a:rPr lang="fr-CA" sz="2800" dirty="0" smtClean="0">
                <a:solidFill>
                  <a:schemeClr val="bg1"/>
                </a:solidFill>
              </a:rPr>
              <a:t>Réponse 2</a:t>
            </a:r>
            <a:endParaRPr lang="fr-CA" sz="2800" dirty="0">
              <a:solidFill>
                <a:schemeClr val="bg1"/>
              </a:solidFill>
            </a:endParaRPr>
          </a:p>
        </p:txBody>
      </p:sp>
      <p:sp>
        <p:nvSpPr>
          <p:cNvPr id="15" name="Ellipse 14"/>
          <p:cNvSpPr/>
          <p:nvPr/>
        </p:nvSpPr>
        <p:spPr>
          <a:xfrm>
            <a:off x="6438507" y="856662"/>
            <a:ext cx="1545996" cy="275734"/>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6" name="Ellipse 15"/>
          <p:cNvSpPr/>
          <p:nvPr/>
        </p:nvSpPr>
        <p:spPr>
          <a:xfrm>
            <a:off x="2276460" y="4872263"/>
            <a:ext cx="1539712" cy="976017"/>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7" name="Ellipse 16"/>
          <p:cNvSpPr/>
          <p:nvPr/>
        </p:nvSpPr>
        <p:spPr>
          <a:xfrm>
            <a:off x="2803534" y="6114599"/>
            <a:ext cx="5631730" cy="588390"/>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8" name="Légende encadrée 1 17"/>
          <p:cNvSpPr/>
          <p:nvPr/>
        </p:nvSpPr>
        <p:spPr>
          <a:xfrm>
            <a:off x="176115" y="1876688"/>
            <a:ext cx="1809946" cy="923827"/>
          </a:xfrm>
          <a:prstGeom prst="borderCallout1">
            <a:avLst>
              <a:gd name="adj1" fmla="val -638"/>
              <a:gd name="adj2" fmla="val 99479"/>
              <a:gd name="adj3" fmla="val -93665"/>
              <a:gd name="adj4" fmla="val 343005"/>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date effective est la prochaine période de paie à partir de laquelle le changement sera effectif dans le système. </a:t>
            </a:r>
            <a:endParaRPr lang="fr-CA" sz="1100" dirty="0"/>
          </a:p>
        </p:txBody>
      </p:sp>
      <p:sp>
        <p:nvSpPr>
          <p:cNvPr id="19" name="Légende encadrée 1 18"/>
          <p:cNvSpPr/>
          <p:nvPr/>
        </p:nvSpPr>
        <p:spPr>
          <a:xfrm>
            <a:off x="176115" y="3202707"/>
            <a:ext cx="2058038" cy="1770274"/>
          </a:xfrm>
          <a:prstGeom prst="borderCallout1">
            <a:avLst>
              <a:gd name="adj1" fmla="val 98342"/>
              <a:gd name="adj2" fmla="val 100521"/>
              <a:gd name="adj3" fmla="val 109624"/>
              <a:gd name="adj4" fmla="val 106538"/>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Les périodes de distribution correspondent à ce que le chercheur a demandé.</a:t>
            </a:r>
          </a:p>
          <a:p>
            <a:pPr algn="just"/>
            <a:r>
              <a:rPr lang="fr-CA" sz="1100" dirty="0" smtClean="0"/>
              <a:t>Le fait d’indiquer distinctement la période qui fera l’objet d’un amendement permet d’estimer le montant du salaire qui devra être reclassé (à des fins de validation au moment du reclassement). </a:t>
            </a:r>
            <a:endParaRPr lang="fr-CA" sz="1100" dirty="0"/>
          </a:p>
        </p:txBody>
      </p:sp>
      <p:sp>
        <p:nvSpPr>
          <p:cNvPr id="20" name="Légende encadrée 1 19"/>
          <p:cNvSpPr/>
          <p:nvPr/>
        </p:nvSpPr>
        <p:spPr>
          <a:xfrm>
            <a:off x="264172" y="5706669"/>
            <a:ext cx="1809946" cy="511697"/>
          </a:xfrm>
          <a:prstGeom prst="borderCallout1">
            <a:avLst>
              <a:gd name="adj1" fmla="val 50383"/>
              <a:gd name="adj2" fmla="val 100000"/>
              <a:gd name="adj3" fmla="val 130974"/>
              <a:gd name="adj4" fmla="val 142871"/>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note confirme qu’il y aura un reclassement salarial. </a:t>
            </a:r>
            <a:endParaRPr lang="fr-CA" sz="1100" dirty="0"/>
          </a:p>
        </p:txBody>
      </p:sp>
      <p:sp>
        <p:nvSpPr>
          <p:cNvPr id="4" name="Rectangle 3"/>
          <p:cNvSpPr/>
          <p:nvPr/>
        </p:nvSpPr>
        <p:spPr>
          <a:xfrm>
            <a:off x="2552105" y="5218395"/>
            <a:ext cx="4722829" cy="254523"/>
          </a:xfrm>
          <a:prstGeom prst="rect">
            <a:avLst/>
          </a:prstGeom>
          <a:noFill/>
          <a:ln w="28575">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5" name="ZoneTexte 4"/>
          <p:cNvSpPr txBox="1"/>
          <p:nvPr/>
        </p:nvSpPr>
        <p:spPr>
          <a:xfrm>
            <a:off x="7434969" y="4962762"/>
            <a:ext cx="1470582"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fr-CA" sz="1000" dirty="0" smtClean="0"/>
              <a:t>Période correspondant au reclassement qui sera fait. </a:t>
            </a:r>
            <a:endParaRPr lang="fr-CA" sz="1000" dirty="0"/>
          </a:p>
        </p:txBody>
      </p:sp>
      <p:cxnSp>
        <p:nvCxnSpPr>
          <p:cNvPr id="7" name="Connecteur droit avec flèche 6"/>
          <p:cNvCxnSpPr>
            <a:stCxn id="5" idx="1"/>
          </p:cNvCxnSpPr>
          <p:nvPr/>
        </p:nvCxnSpPr>
        <p:spPr>
          <a:xfrm flipH="1">
            <a:off x="7271129" y="5239761"/>
            <a:ext cx="163840" cy="10632"/>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1" name="Connecteur droit avec flèche 10"/>
          <p:cNvCxnSpPr>
            <a:stCxn id="5" idx="2"/>
            <a:endCxn id="17" idx="7"/>
          </p:cNvCxnSpPr>
          <p:nvPr/>
        </p:nvCxnSpPr>
        <p:spPr>
          <a:xfrm flipH="1">
            <a:off x="7610516" y="5516760"/>
            <a:ext cx="559744" cy="684007"/>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
        <p:nvSpPr>
          <p:cNvPr id="9" name="ZoneTexte 8"/>
          <p:cNvSpPr txBox="1"/>
          <p:nvPr/>
        </p:nvSpPr>
        <p:spPr>
          <a:xfrm>
            <a:off x="176115" y="1262130"/>
            <a:ext cx="2375990" cy="369332"/>
          </a:xfrm>
          <a:prstGeom prst="rect">
            <a:avLst/>
          </a:prstGeom>
          <a:noFill/>
        </p:spPr>
        <p:txBody>
          <a:bodyPr wrap="square" rtlCol="0">
            <a:spAutoFit/>
          </a:bodyPr>
          <a:lstStyle/>
          <a:p>
            <a:r>
              <a:rPr lang="fr-CA" dirty="0" smtClean="0"/>
              <a:t>Dans la possibilité #1</a:t>
            </a:r>
            <a:endParaRPr lang="en-US" dirty="0"/>
          </a:p>
        </p:txBody>
      </p:sp>
    </p:spTree>
    <p:extLst>
      <p:ext uri="{BB962C8B-B14F-4D97-AF65-F5344CB8AC3E}">
        <p14:creationId xmlns:p14="http://schemas.microsoft.com/office/powerpoint/2010/main" val="1853813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2"/>
          <a:stretch>
            <a:fillRect/>
          </a:stretch>
        </p:blipFill>
        <p:spPr>
          <a:xfrm>
            <a:off x="2443317" y="53874"/>
            <a:ext cx="6700683" cy="6245628"/>
          </a:xfrm>
          <a:prstGeom prst="rect">
            <a:avLst/>
          </a:prstGeom>
        </p:spPr>
      </p:pic>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2</a:t>
            </a:r>
          </a:p>
        </p:txBody>
      </p:sp>
      <p:sp>
        <p:nvSpPr>
          <p:cNvPr id="3" name="ZoneTexte 2"/>
          <p:cNvSpPr txBox="1"/>
          <p:nvPr/>
        </p:nvSpPr>
        <p:spPr>
          <a:xfrm>
            <a:off x="0" y="1077413"/>
            <a:ext cx="2546779" cy="646331"/>
          </a:xfrm>
          <a:prstGeom prst="rect">
            <a:avLst/>
          </a:prstGeom>
          <a:noFill/>
        </p:spPr>
        <p:txBody>
          <a:bodyPr wrap="square" rtlCol="0">
            <a:spAutoFit/>
          </a:bodyPr>
          <a:lstStyle/>
          <a:p>
            <a:r>
              <a:rPr lang="fr-CA" dirty="0" smtClean="0"/>
              <a:t>Pourquoi ce n’est pas </a:t>
            </a:r>
            <a:r>
              <a:rPr lang="fr-CA" dirty="0"/>
              <a:t>la possibilité #</a:t>
            </a:r>
            <a:r>
              <a:rPr lang="fr-CA" dirty="0" smtClean="0"/>
              <a:t>2: </a:t>
            </a:r>
            <a:endParaRPr lang="fr-CA" dirty="0"/>
          </a:p>
        </p:txBody>
      </p:sp>
      <p:sp>
        <p:nvSpPr>
          <p:cNvPr id="10" name="Ellipse 9"/>
          <p:cNvSpPr/>
          <p:nvPr/>
        </p:nvSpPr>
        <p:spPr>
          <a:xfrm>
            <a:off x="2651314" y="4672841"/>
            <a:ext cx="1539712" cy="976017"/>
          </a:xfrm>
          <a:prstGeom prst="ellipse">
            <a:avLst/>
          </a:prstGeom>
          <a:no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1" name="Légende encadrée 1 10"/>
          <p:cNvSpPr/>
          <p:nvPr/>
        </p:nvSpPr>
        <p:spPr>
          <a:xfrm>
            <a:off x="385279" y="4647082"/>
            <a:ext cx="2058038" cy="1629549"/>
          </a:xfrm>
          <a:prstGeom prst="borderCallout1">
            <a:avLst>
              <a:gd name="adj1" fmla="val 48777"/>
              <a:gd name="adj2" fmla="val 99895"/>
              <a:gd name="adj3" fmla="val 32939"/>
              <a:gd name="adj4" fmla="val 110918"/>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Les périodes de distribution ne correspondent pas à ce que le chercheur a demandé, même s’il y a une note qu’il y aura un reclassement salarial. </a:t>
            </a:r>
          </a:p>
          <a:p>
            <a:pPr algn="just"/>
            <a:r>
              <a:rPr lang="fr-CA" sz="1100" dirty="0" smtClean="0"/>
              <a:t>Il n’y a pas de ligne distincte pour indiquer la période qui fera l’objet d’un reclassement salarial. </a:t>
            </a:r>
            <a:endParaRPr lang="fr-CA" sz="1100" dirty="0"/>
          </a:p>
        </p:txBody>
      </p:sp>
      <p:sp>
        <p:nvSpPr>
          <p:cNvPr id="12" name="Ellipse 11"/>
          <p:cNvSpPr/>
          <p:nvPr/>
        </p:nvSpPr>
        <p:spPr>
          <a:xfrm>
            <a:off x="6438507" y="856662"/>
            <a:ext cx="1545996" cy="275734"/>
          </a:xfrm>
          <a:prstGeom prst="ellipse">
            <a:avLst/>
          </a:prstGeom>
          <a:no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3" name="Légende encadrée 1 12"/>
          <p:cNvSpPr/>
          <p:nvPr/>
        </p:nvSpPr>
        <p:spPr>
          <a:xfrm>
            <a:off x="176115" y="1876688"/>
            <a:ext cx="1809946" cy="923827"/>
          </a:xfrm>
          <a:prstGeom prst="borderCallout1">
            <a:avLst>
              <a:gd name="adj1" fmla="val -638"/>
              <a:gd name="adj2" fmla="val 99479"/>
              <a:gd name="adj3" fmla="val -93665"/>
              <a:gd name="adj4" fmla="val 343005"/>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date effective  n’est la prochaine période de paie à partir de laquelle le changement sera effectif dans le système. </a:t>
            </a:r>
            <a:endParaRPr lang="fr-CA" sz="1100" dirty="0"/>
          </a:p>
        </p:txBody>
      </p:sp>
    </p:spTree>
    <p:extLst>
      <p:ext uri="{BB962C8B-B14F-4D97-AF65-F5344CB8AC3E}">
        <p14:creationId xmlns:p14="http://schemas.microsoft.com/office/powerpoint/2010/main" val="28933449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CA" altLang="fr-FR" dirty="0">
                <a:latin typeface="Arial" panose="020B0604020202020204" pitchFamily="34" charset="0"/>
                <a:ea typeface="ＭＳ Ｐゴシック" panose="020B0600070205080204" pitchFamily="34" charset="-128"/>
                <a:cs typeface="Arial" panose="020B0604020202020204" pitchFamily="34" charset="0"/>
              </a:rPr>
              <a:t>Question 3</a:t>
            </a:r>
          </a:p>
        </p:txBody>
      </p:sp>
      <p:sp>
        <p:nvSpPr>
          <p:cNvPr id="26627"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Nous sommes le 14 octobre 2018.</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50% du salaire d’un employé devait passer sur un nouveau budget à partir du 01 septembre. </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En vous référant au calendrier financier ci-après, quel amendement est correct parmi les deux qui sont présentés?</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 </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p:cNvPr>
          <p:cNvSpPr/>
          <p:nvPr/>
        </p:nvSpPr>
        <p:spPr>
          <a:xfrm>
            <a:off x="1991508"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#1</a:t>
            </a:r>
          </a:p>
        </p:txBody>
      </p:sp>
      <p:sp>
        <p:nvSpPr>
          <p:cNvPr id="9" name="Bouton d'action : Personnalisé 8">
            <a:hlinkClick r:id="" action="ppaction://noaction" highlightClick="1"/>
          </p:cNvPr>
          <p:cNvSpPr/>
          <p:nvPr/>
        </p:nvSpPr>
        <p:spPr>
          <a:xfrm>
            <a:off x="4802084"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#2</a:t>
            </a:r>
          </a:p>
        </p:txBody>
      </p:sp>
    </p:spTree>
    <p:extLst>
      <p:ext uri="{BB962C8B-B14F-4D97-AF65-F5344CB8AC3E}">
        <p14:creationId xmlns:p14="http://schemas.microsoft.com/office/powerpoint/2010/main" val="4223978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Calendrier financier</a:t>
            </a:r>
          </a:p>
        </p:txBody>
      </p:sp>
      <p:graphicFrame>
        <p:nvGraphicFramePr>
          <p:cNvPr id="2" name="Tableau 1"/>
          <p:cNvGraphicFramePr>
            <a:graphicFrameLocks noGrp="1"/>
          </p:cNvGraphicFramePr>
          <p:nvPr>
            <p:extLst>
              <p:ext uri="{D42A27DB-BD31-4B8C-83A1-F6EECF244321}">
                <p14:modId xmlns:p14="http://schemas.microsoft.com/office/powerpoint/2010/main" val="1768752542"/>
              </p:ext>
            </p:extLst>
          </p:nvPr>
        </p:nvGraphicFramePr>
        <p:xfrm>
          <a:off x="354933" y="1966311"/>
          <a:ext cx="8345103" cy="3193617"/>
        </p:xfrm>
        <a:graphic>
          <a:graphicData uri="http://schemas.openxmlformats.org/drawingml/2006/table">
            <a:tbl>
              <a:tblPr>
                <a:tableStyleId>{35758FB7-9AC5-4552-8A53-C91805E547FA}</a:tableStyleId>
              </a:tblPr>
              <a:tblGrid>
                <a:gridCol w="929504">
                  <a:extLst>
                    <a:ext uri="{9D8B030D-6E8A-4147-A177-3AD203B41FA5}">
                      <a16:colId xmlns:a16="http://schemas.microsoft.com/office/drawing/2014/main" xmlns="" val="20000"/>
                    </a:ext>
                  </a:extLst>
                </a:gridCol>
                <a:gridCol w="1075909">
                  <a:extLst>
                    <a:ext uri="{9D8B030D-6E8A-4147-A177-3AD203B41FA5}">
                      <a16:colId xmlns:a16="http://schemas.microsoft.com/office/drawing/2014/main" xmlns="" val="20001"/>
                    </a:ext>
                  </a:extLst>
                </a:gridCol>
                <a:gridCol w="1334672">
                  <a:extLst>
                    <a:ext uri="{9D8B030D-6E8A-4147-A177-3AD203B41FA5}">
                      <a16:colId xmlns:a16="http://schemas.microsoft.com/office/drawing/2014/main" xmlns="" val="20002"/>
                    </a:ext>
                  </a:extLst>
                </a:gridCol>
                <a:gridCol w="1334672">
                  <a:extLst>
                    <a:ext uri="{9D8B030D-6E8A-4147-A177-3AD203B41FA5}">
                      <a16:colId xmlns:a16="http://schemas.microsoft.com/office/drawing/2014/main" xmlns="" val="20003"/>
                    </a:ext>
                  </a:extLst>
                </a:gridCol>
                <a:gridCol w="1174647">
                  <a:extLst>
                    <a:ext uri="{9D8B030D-6E8A-4147-A177-3AD203B41FA5}">
                      <a16:colId xmlns:a16="http://schemas.microsoft.com/office/drawing/2014/main" xmlns="" val="20004"/>
                    </a:ext>
                  </a:extLst>
                </a:gridCol>
                <a:gridCol w="1157623">
                  <a:extLst>
                    <a:ext uri="{9D8B030D-6E8A-4147-A177-3AD203B41FA5}">
                      <a16:colId xmlns:a16="http://schemas.microsoft.com/office/drawing/2014/main" xmlns="" val="20005"/>
                    </a:ext>
                  </a:extLst>
                </a:gridCol>
                <a:gridCol w="1338076">
                  <a:extLst>
                    <a:ext uri="{9D8B030D-6E8A-4147-A177-3AD203B41FA5}">
                      <a16:colId xmlns:a16="http://schemas.microsoft.com/office/drawing/2014/main" xmlns="" val="20006"/>
                    </a:ext>
                  </a:extLst>
                </a:gridCol>
              </a:tblGrid>
              <a:tr h="246536">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de dépôt de la paie</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292908">
                <a:tc>
                  <a:txBody>
                    <a:bodyPr/>
                    <a:lstStyle/>
                    <a:p>
                      <a:pPr algn="ctr" fontAlgn="ctr"/>
                      <a:r>
                        <a:rPr lang="fr-CA" sz="1200" u="none" strike="noStrike" dirty="0">
                          <a:effectLst/>
                        </a:rPr>
                        <a:t>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2018-09-06</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292908">
                <a:tc>
                  <a:txBody>
                    <a:bodyPr/>
                    <a:lstStyle/>
                    <a:p>
                      <a:pPr algn="ctr" fontAlgn="ctr"/>
                      <a:r>
                        <a:rPr lang="fr-CA" sz="1200" u="none" strike="noStrike" dirty="0">
                          <a:effectLst/>
                        </a:rPr>
                        <a:t>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2018-09-20</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292908">
                <a:tc>
                  <a:txBody>
                    <a:bodyPr/>
                    <a:lstStyle/>
                    <a:p>
                      <a:pPr algn="ctr" fontAlgn="ctr"/>
                      <a:r>
                        <a:rPr lang="fr-CA" sz="1200" u="none" strike="noStrike" dirty="0">
                          <a:effectLst/>
                        </a:rPr>
                        <a:t>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2018-10-04</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292908">
                <a:tc>
                  <a:txBody>
                    <a:bodyPr/>
                    <a:lstStyle/>
                    <a:p>
                      <a:pPr algn="ctr" fontAlgn="ctr"/>
                      <a:r>
                        <a:rPr lang="fr-CA" sz="1200" u="none" strike="noStrike" dirty="0">
                          <a:effectLst/>
                        </a:rPr>
                        <a:t>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2018-10-18</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292908">
                <a:tc>
                  <a:txBody>
                    <a:bodyPr/>
                    <a:lstStyle/>
                    <a:p>
                      <a:pPr algn="ctr" fontAlgn="ctr"/>
                      <a:r>
                        <a:rPr lang="fr-CA" sz="1200" u="none" strike="noStrike" dirty="0">
                          <a:effectLst/>
                        </a:rPr>
                        <a:t>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2018-11-01</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292908">
                <a:tc>
                  <a:txBody>
                    <a:bodyPr/>
                    <a:lstStyle/>
                    <a:p>
                      <a:pPr algn="ctr" fontAlgn="ctr"/>
                      <a:r>
                        <a:rPr lang="fr-CA" sz="1200" u="none" strike="noStrike" dirty="0">
                          <a:effectLst/>
                        </a:rPr>
                        <a:t>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2018-11-15</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292908">
                <a:tc>
                  <a:txBody>
                    <a:bodyPr/>
                    <a:lstStyle/>
                    <a:p>
                      <a:pPr algn="ctr" fontAlgn="ctr"/>
                      <a:r>
                        <a:rPr lang="fr-CA" sz="1200" u="none" strike="noStrike" dirty="0">
                          <a:effectLst/>
                        </a:rPr>
                        <a:t>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292908">
                <a:tc>
                  <a:txBody>
                    <a:bodyPr/>
                    <a:lstStyle/>
                    <a:p>
                      <a:pPr algn="ctr" fontAlgn="ctr"/>
                      <a:r>
                        <a:rPr lang="fr-CA" sz="1200" u="none" strike="noStrike" dirty="0">
                          <a:effectLst/>
                        </a:rPr>
                        <a:t>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2018-12-13</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r h="292908">
                <a:tc>
                  <a:txBody>
                    <a:bodyPr/>
                    <a:lstStyle/>
                    <a:p>
                      <a:pPr algn="ctr" fontAlgn="ctr"/>
                      <a:r>
                        <a:rPr lang="fr-CA" sz="1200" u="none" strike="noStrike" dirty="0">
                          <a:effectLst/>
                        </a:rPr>
                        <a:t>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2018-12-27</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723686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3 – Possibilité 1</a:t>
            </a:r>
          </a:p>
        </p:txBody>
      </p:sp>
      <p:pic>
        <p:nvPicPr>
          <p:cNvPr id="2" name="Image 1"/>
          <p:cNvPicPr>
            <a:picLocks noChangeAspect="1"/>
          </p:cNvPicPr>
          <p:nvPr/>
        </p:nvPicPr>
        <p:blipFill>
          <a:blip r:embed="rId2"/>
          <a:stretch>
            <a:fillRect/>
          </a:stretch>
        </p:blipFill>
        <p:spPr>
          <a:xfrm>
            <a:off x="1158242" y="866274"/>
            <a:ext cx="6724585" cy="5867400"/>
          </a:xfrm>
          <a:prstGeom prst="rect">
            <a:avLst/>
          </a:prstGeom>
        </p:spPr>
      </p:pic>
    </p:spTree>
    <p:extLst>
      <p:ext uri="{BB962C8B-B14F-4D97-AF65-F5344CB8AC3E}">
        <p14:creationId xmlns:p14="http://schemas.microsoft.com/office/powerpoint/2010/main" val="23838353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3 – Possibilité 2</a:t>
            </a:r>
          </a:p>
        </p:txBody>
      </p:sp>
      <p:pic>
        <p:nvPicPr>
          <p:cNvPr id="2" name="Image 1"/>
          <p:cNvPicPr>
            <a:picLocks noChangeAspect="1"/>
          </p:cNvPicPr>
          <p:nvPr/>
        </p:nvPicPr>
        <p:blipFill>
          <a:blip r:embed="rId2"/>
          <a:stretch>
            <a:fillRect/>
          </a:stretch>
        </p:blipFill>
        <p:spPr>
          <a:xfrm>
            <a:off x="2300287" y="866274"/>
            <a:ext cx="5534025" cy="5648325"/>
          </a:xfrm>
          <a:prstGeom prst="rect">
            <a:avLst/>
          </a:prstGeom>
        </p:spPr>
      </p:pic>
    </p:spTree>
    <p:extLst>
      <p:ext uri="{BB962C8B-B14F-4D97-AF65-F5344CB8AC3E}">
        <p14:creationId xmlns:p14="http://schemas.microsoft.com/office/powerpoint/2010/main" val="9903284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a:picLocks noChangeAspect="1"/>
          </p:cNvPicPr>
          <p:nvPr/>
        </p:nvPicPr>
        <p:blipFill rotWithShape="1">
          <a:blip r:embed="rId2"/>
          <a:srcRect l="2592" b="84220"/>
          <a:stretch/>
        </p:blipFill>
        <p:spPr>
          <a:xfrm>
            <a:off x="3566984" y="5237414"/>
            <a:ext cx="5577016" cy="922096"/>
          </a:xfrm>
          <a:prstGeom prst="rect">
            <a:avLst/>
          </a:prstGeom>
        </p:spPr>
      </p:pic>
      <p:graphicFrame>
        <p:nvGraphicFramePr>
          <p:cNvPr id="8" name="Tableau 7"/>
          <p:cNvGraphicFramePr>
            <a:graphicFrameLocks noGrp="1"/>
          </p:cNvGraphicFramePr>
          <p:nvPr>
            <p:extLst>
              <p:ext uri="{D42A27DB-BD31-4B8C-83A1-F6EECF244321}">
                <p14:modId xmlns:p14="http://schemas.microsoft.com/office/powerpoint/2010/main" val="943585102"/>
              </p:ext>
            </p:extLst>
          </p:nvPr>
        </p:nvGraphicFramePr>
        <p:xfrm>
          <a:off x="3705726" y="1547212"/>
          <a:ext cx="5255512" cy="2700936"/>
        </p:xfrm>
        <a:graphic>
          <a:graphicData uri="http://schemas.openxmlformats.org/drawingml/2006/table">
            <a:tbl>
              <a:tblPr>
                <a:tableStyleId>{35758FB7-9AC5-4552-8A53-C91805E547FA}</a:tableStyleId>
              </a:tblPr>
              <a:tblGrid>
                <a:gridCol w="697160">
                  <a:extLst>
                    <a:ext uri="{9D8B030D-6E8A-4147-A177-3AD203B41FA5}">
                      <a16:colId xmlns:a16="http://schemas.microsoft.com/office/drawing/2014/main" xmlns="" val="20000"/>
                    </a:ext>
                  </a:extLst>
                </a:gridCol>
                <a:gridCol w="806969">
                  <a:extLst>
                    <a:ext uri="{9D8B030D-6E8A-4147-A177-3AD203B41FA5}">
                      <a16:colId xmlns:a16="http://schemas.microsoft.com/office/drawing/2014/main" xmlns="" val="20001"/>
                    </a:ext>
                  </a:extLst>
                </a:gridCol>
                <a:gridCol w="1001050">
                  <a:extLst>
                    <a:ext uri="{9D8B030D-6E8A-4147-A177-3AD203B41FA5}">
                      <a16:colId xmlns:a16="http://schemas.microsoft.com/office/drawing/2014/main" xmlns="" val="20002"/>
                    </a:ext>
                  </a:extLst>
                </a:gridCol>
                <a:gridCol w="1001050">
                  <a:extLst>
                    <a:ext uri="{9D8B030D-6E8A-4147-A177-3AD203B41FA5}">
                      <a16:colId xmlns:a16="http://schemas.microsoft.com/office/drawing/2014/main" xmlns="" val="20003"/>
                    </a:ext>
                  </a:extLst>
                </a:gridCol>
                <a:gridCol w="881026">
                  <a:extLst>
                    <a:ext uri="{9D8B030D-6E8A-4147-A177-3AD203B41FA5}">
                      <a16:colId xmlns:a16="http://schemas.microsoft.com/office/drawing/2014/main" xmlns="" val="20004"/>
                    </a:ext>
                  </a:extLst>
                </a:gridCol>
                <a:gridCol w="868257">
                  <a:extLst>
                    <a:ext uri="{9D8B030D-6E8A-4147-A177-3AD203B41FA5}">
                      <a16:colId xmlns:a16="http://schemas.microsoft.com/office/drawing/2014/main" xmlns="" val="20005"/>
                    </a:ext>
                  </a:extLst>
                </a:gridCol>
              </a:tblGrid>
              <a:tr h="577530">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235934">
                <a:tc>
                  <a:txBody>
                    <a:bodyPr/>
                    <a:lstStyle/>
                    <a:p>
                      <a:pPr algn="ctr" fontAlgn="ctr"/>
                      <a:r>
                        <a:rPr lang="fr-CA" sz="1200" u="none" strike="noStrike" dirty="0">
                          <a:effectLst/>
                        </a:rPr>
                        <a:t>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235934">
                <a:tc>
                  <a:txBody>
                    <a:bodyPr/>
                    <a:lstStyle/>
                    <a:p>
                      <a:pPr algn="ctr" fontAlgn="ctr"/>
                      <a:r>
                        <a:rPr lang="fr-CA" sz="1200" u="none" strike="noStrike" dirty="0">
                          <a:effectLst/>
                        </a:rPr>
                        <a:t>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235934">
                <a:tc>
                  <a:txBody>
                    <a:bodyPr/>
                    <a:lstStyle/>
                    <a:p>
                      <a:pPr algn="ctr" fontAlgn="ctr"/>
                      <a:r>
                        <a:rPr lang="fr-CA" sz="1200" u="none" strike="noStrike" dirty="0">
                          <a:effectLst/>
                        </a:rPr>
                        <a:t>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235934">
                <a:tc>
                  <a:txBody>
                    <a:bodyPr/>
                    <a:lstStyle/>
                    <a:p>
                      <a:pPr algn="ctr" fontAlgn="ctr"/>
                      <a:r>
                        <a:rPr lang="fr-CA" sz="1200" u="none" strike="noStrike" dirty="0">
                          <a:effectLst/>
                        </a:rPr>
                        <a:t>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235934">
                <a:tc>
                  <a:txBody>
                    <a:bodyPr/>
                    <a:lstStyle/>
                    <a:p>
                      <a:pPr algn="ctr" fontAlgn="ctr"/>
                      <a:r>
                        <a:rPr lang="fr-CA" sz="1200" u="none" strike="noStrike" dirty="0">
                          <a:effectLst/>
                        </a:rPr>
                        <a:t>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235934">
                <a:tc>
                  <a:txBody>
                    <a:bodyPr/>
                    <a:lstStyle/>
                    <a:p>
                      <a:pPr algn="ctr" fontAlgn="ctr"/>
                      <a:r>
                        <a:rPr lang="fr-CA" sz="1200" u="none" strike="noStrike" dirty="0">
                          <a:effectLst/>
                        </a:rPr>
                        <a:t>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235934">
                <a:tc>
                  <a:txBody>
                    <a:bodyPr/>
                    <a:lstStyle/>
                    <a:p>
                      <a:pPr algn="ctr" fontAlgn="ctr"/>
                      <a:r>
                        <a:rPr lang="fr-CA" sz="1200" u="none" strike="noStrike" dirty="0">
                          <a:effectLst/>
                        </a:rPr>
                        <a:t>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235934">
                <a:tc>
                  <a:txBody>
                    <a:bodyPr/>
                    <a:lstStyle/>
                    <a:p>
                      <a:pPr algn="ctr" fontAlgn="ctr"/>
                      <a:r>
                        <a:rPr lang="fr-CA" sz="1200" u="none" strike="noStrike" dirty="0">
                          <a:effectLst/>
                        </a:rPr>
                        <a:t>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r h="235934">
                <a:tc>
                  <a:txBody>
                    <a:bodyPr/>
                    <a:lstStyle/>
                    <a:p>
                      <a:pPr algn="ctr" fontAlgn="ctr"/>
                      <a:r>
                        <a:rPr lang="fr-CA" sz="1200" u="none" strike="noStrike" dirty="0">
                          <a:effectLst/>
                        </a:rPr>
                        <a:t>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9"/>
                  </a:ext>
                </a:extLst>
              </a:tr>
            </a:tbl>
          </a:graphicData>
        </a:graphic>
      </p:graphicFrame>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3</a:t>
            </a:r>
          </a:p>
        </p:txBody>
      </p:sp>
      <p:sp>
        <p:nvSpPr>
          <p:cNvPr id="3" name="ZoneTexte 2"/>
          <p:cNvSpPr txBox="1"/>
          <p:nvPr/>
        </p:nvSpPr>
        <p:spPr>
          <a:xfrm>
            <a:off x="340694" y="1547212"/>
            <a:ext cx="3354404" cy="4801314"/>
          </a:xfrm>
          <a:prstGeom prst="rect">
            <a:avLst/>
          </a:prstGeom>
          <a:noFill/>
        </p:spPr>
        <p:txBody>
          <a:bodyPr wrap="square" rtlCol="0">
            <a:spAutoFit/>
          </a:bodyPr>
          <a:lstStyle/>
          <a:p>
            <a:r>
              <a:rPr lang="fr-CA" dirty="0"/>
              <a:t>La bonne réponse est: Possibilité </a:t>
            </a:r>
            <a:r>
              <a:rPr lang="fr-CA" dirty="0" smtClean="0"/>
              <a:t>#2.</a:t>
            </a:r>
            <a:endParaRPr lang="fr-CA" dirty="0"/>
          </a:p>
          <a:p>
            <a:endParaRPr lang="fr-CA" dirty="0" smtClean="0"/>
          </a:p>
          <a:p>
            <a:r>
              <a:rPr lang="fr-CA" dirty="0" smtClean="0"/>
              <a:t>Il </a:t>
            </a:r>
            <a:r>
              <a:rPr lang="fr-CA" dirty="0"/>
              <a:t>est trop tard pour envoyer l’amendement </a:t>
            </a:r>
            <a:r>
              <a:rPr lang="fr-CA" dirty="0" smtClean="0"/>
              <a:t>à la GP et aux RH du CHU pour </a:t>
            </a:r>
            <a:r>
              <a:rPr lang="fr-CA" dirty="0"/>
              <a:t>un changement ayant du intervenir au 01 </a:t>
            </a:r>
            <a:r>
              <a:rPr lang="fr-CA" dirty="0" smtClean="0"/>
              <a:t>septembre (envoi avant le 06 août).</a:t>
            </a:r>
            <a:endParaRPr lang="fr-CA" dirty="0"/>
          </a:p>
          <a:p>
            <a:r>
              <a:rPr lang="fr-CA" dirty="0"/>
              <a:t>Le changement devra donc intervenir au début de la prochaine période de paie, soit le 28 octobre (considérant que nous sommes le 14 et que l’amendement doit être parvenu </a:t>
            </a:r>
            <a:r>
              <a:rPr lang="fr-CA" dirty="0" smtClean="0"/>
              <a:t>à la GP avant le 15). </a:t>
            </a:r>
            <a:endParaRPr lang="fr-CA" dirty="0"/>
          </a:p>
          <a:p>
            <a:pPr marL="285750" indent="-285750">
              <a:buFont typeface="Wingdings" panose="05000000000000000000" pitchFamily="2" charset="2"/>
              <a:buChar char="v"/>
            </a:pPr>
            <a:endParaRPr lang="fr-CA" dirty="0"/>
          </a:p>
        </p:txBody>
      </p:sp>
      <p:sp>
        <p:nvSpPr>
          <p:cNvPr id="7" name="Ellipse 6"/>
          <p:cNvSpPr/>
          <p:nvPr/>
        </p:nvSpPr>
        <p:spPr>
          <a:xfrm>
            <a:off x="6878046" y="5980052"/>
            <a:ext cx="1396298" cy="241014"/>
          </a:xfrm>
          <a:prstGeom prst="ellipse">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
        <p:nvSpPr>
          <p:cNvPr id="9" name="Ellipse 8"/>
          <p:cNvSpPr/>
          <p:nvPr/>
        </p:nvSpPr>
        <p:spPr>
          <a:xfrm>
            <a:off x="4184921" y="3481568"/>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
        <p:nvSpPr>
          <p:cNvPr id="10" name="Ellipse 9"/>
          <p:cNvSpPr/>
          <p:nvPr/>
        </p:nvSpPr>
        <p:spPr>
          <a:xfrm>
            <a:off x="7024665" y="2321461"/>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6296023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2567" y="3326908"/>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Oui</a:t>
            </a:r>
            <a:endParaRPr lang="fr-CA" sz="1200" dirty="0"/>
          </a:p>
        </p:txBody>
      </p:sp>
      <p:sp>
        <p:nvSpPr>
          <p:cNvPr id="22" name="Rectangle avec flèche vers le bas 21"/>
          <p:cNvSpPr/>
          <p:nvPr/>
        </p:nvSpPr>
        <p:spPr>
          <a:xfrm>
            <a:off x="31912" y="1196734"/>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Date souhaitée du changement</a:t>
            </a:r>
            <a:endParaRPr lang="fr-CA" sz="1200" dirty="0"/>
          </a:p>
        </p:txBody>
      </p:sp>
      <p:sp>
        <p:nvSpPr>
          <p:cNvPr id="23" name="Rectangle avec flèche vers le bas 22"/>
          <p:cNvSpPr/>
          <p:nvPr/>
        </p:nvSpPr>
        <p:spPr>
          <a:xfrm>
            <a:off x="32567" y="1592734"/>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Période de la date souhaitée de changement</a:t>
            </a:r>
          </a:p>
        </p:txBody>
      </p:sp>
      <p:sp>
        <p:nvSpPr>
          <p:cNvPr id="24" name="Rectangle avec flèche vers le bas 23"/>
          <p:cNvSpPr/>
          <p:nvPr/>
        </p:nvSpPr>
        <p:spPr>
          <a:xfrm>
            <a:off x="31911" y="2036667"/>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limite d’envoi </a:t>
            </a:r>
            <a:r>
              <a:rPr lang="fr-CA" sz="1200" dirty="0" smtClean="0"/>
              <a:t>à la GP</a:t>
            </a:r>
            <a:endParaRPr lang="fr-CA" sz="1200" dirty="0"/>
          </a:p>
        </p:txBody>
      </p:sp>
      <p:sp>
        <p:nvSpPr>
          <p:cNvPr id="25" name="Rectangle avec flèche vers le bas 24"/>
          <p:cNvSpPr/>
          <p:nvPr/>
        </p:nvSpPr>
        <p:spPr>
          <a:xfrm>
            <a:off x="31910" y="2486975"/>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du jour</a:t>
            </a:r>
          </a:p>
        </p:txBody>
      </p:sp>
      <p:sp>
        <p:nvSpPr>
          <p:cNvPr id="27" name="Rectangle 26"/>
          <p:cNvSpPr/>
          <p:nvPr/>
        </p:nvSpPr>
        <p:spPr>
          <a:xfrm>
            <a:off x="32567" y="2911577"/>
            <a:ext cx="6339945" cy="252000"/>
          </a:xfrm>
          <a:prstGeom prst="rect">
            <a:avLst/>
          </a:prstGeom>
        </p:spPr>
        <p:style>
          <a:lnRef idx="1">
            <a:schemeClr val="accent1"/>
          </a:lnRef>
          <a:fillRef idx="3">
            <a:schemeClr val="accent1"/>
          </a:fillRef>
          <a:effectRef idx="2">
            <a:schemeClr val="accent1"/>
          </a:effectRef>
          <a:fontRef idx="minor">
            <a:schemeClr val="lt1"/>
          </a:fontRef>
        </p:style>
        <p:txBody>
          <a:bodyPr tIns="180000" rtlCol="0" anchor="ctr"/>
          <a:lstStyle/>
          <a:p>
            <a:pPr algn="ctr"/>
            <a:r>
              <a:rPr lang="fr-CA" sz="1200" dirty="0"/>
              <a:t>La date du jour est-elle avant la date limite d’envoi aux RH?</a:t>
            </a:r>
          </a:p>
          <a:p>
            <a:pPr algn="ctr"/>
            <a:endParaRPr lang="fr-CA" sz="1200" dirty="0"/>
          </a:p>
        </p:txBody>
      </p:sp>
      <p:sp>
        <p:nvSpPr>
          <p:cNvPr id="28" name="Rectangle 27"/>
          <p:cNvSpPr/>
          <p:nvPr/>
        </p:nvSpPr>
        <p:spPr>
          <a:xfrm>
            <a:off x="3413871" y="3326908"/>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Non</a:t>
            </a:r>
            <a:endParaRPr lang="fr-CA" sz="1200" dirty="0"/>
          </a:p>
        </p:txBody>
      </p:sp>
      <p:sp>
        <p:nvSpPr>
          <p:cNvPr id="29" name="Flèche vers le bas 28"/>
          <p:cNvSpPr/>
          <p:nvPr/>
        </p:nvSpPr>
        <p:spPr>
          <a:xfrm>
            <a:off x="1355368" y="3143990"/>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0" name="Flèche vers le bas 29"/>
          <p:cNvSpPr/>
          <p:nvPr/>
        </p:nvSpPr>
        <p:spPr>
          <a:xfrm>
            <a:off x="4795204" y="3146649"/>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1" name="Rectangle 30"/>
          <p:cNvSpPr/>
          <p:nvPr/>
        </p:nvSpPr>
        <p:spPr>
          <a:xfrm>
            <a:off x="31910" y="3848742"/>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a:t>
            </a:r>
            <a:endParaRPr lang="fr-CA" sz="1200" dirty="0"/>
          </a:p>
        </p:txBody>
      </p:sp>
      <p:sp>
        <p:nvSpPr>
          <p:cNvPr id="32" name="Rectangle 31"/>
          <p:cNvSpPr/>
          <p:nvPr/>
        </p:nvSpPr>
        <p:spPr>
          <a:xfrm>
            <a:off x="3413214" y="3848742"/>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 + Reclassement</a:t>
            </a:r>
            <a:endParaRPr lang="fr-CA" sz="1200" dirty="0"/>
          </a:p>
        </p:txBody>
      </p:sp>
      <p:sp>
        <p:nvSpPr>
          <p:cNvPr id="33" name="Flèche vers le bas 32"/>
          <p:cNvSpPr/>
          <p:nvPr/>
        </p:nvSpPr>
        <p:spPr>
          <a:xfrm>
            <a:off x="1354711" y="3665824"/>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4" name="Flèche vers le bas 33"/>
          <p:cNvSpPr/>
          <p:nvPr/>
        </p:nvSpPr>
        <p:spPr>
          <a:xfrm>
            <a:off x="4794547" y="3668483"/>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grpSp>
        <p:nvGrpSpPr>
          <p:cNvPr id="37" name="Groupe 36"/>
          <p:cNvGrpSpPr/>
          <p:nvPr/>
        </p:nvGrpSpPr>
        <p:grpSpPr>
          <a:xfrm>
            <a:off x="84716" y="4379423"/>
            <a:ext cx="2929557" cy="369332"/>
            <a:chOff x="2254584" y="4379423"/>
            <a:chExt cx="2495228" cy="369332"/>
          </a:xfrm>
        </p:grpSpPr>
        <p:sp>
          <p:nvSpPr>
            <p:cNvPr id="35" name="Rectangle 34"/>
            <p:cNvSpPr/>
            <p:nvPr/>
          </p:nvSpPr>
          <p:spPr>
            <a:xfrm>
              <a:off x="2254584" y="4430036"/>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36" name="ZoneTexte 35"/>
            <p:cNvSpPr txBox="1"/>
            <p:nvPr/>
          </p:nvSpPr>
          <p:spPr>
            <a:xfrm>
              <a:off x="2480770" y="4379423"/>
              <a:ext cx="2269042" cy="369332"/>
            </a:xfrm>
            <a:prstGeom prst="rect">
              <a:avLst/>
            </a:prstGeom>
            <a:noFill/>
          </p:spPr>
          <p:txBody>
            <a:bodyPr wrap="square" rtlCol="0">
              <a:spAutoFit/>
            </a:bodyPr>
            <a:lstStyle/>
            <a:p>
              <a:r>
                <a:rPr lang="fr-CA" sz="900" dirty="0" smtClean="0"/>
                <a:t>Date effective = Date de début de la nouvelle distribution budgétaire.</a:t>
              </a:r>
              <a:endParaRPr lang="fr-CA" sz="900" dirty="0"/>
            </a:p>
          </p:txBody>
        </p:sp>
      </p:grpSp>
      <p:grpSp>
        <p:nvGrpSpPr>
          <p:cNvPr id="39" name="Groupe 38"/>
          <p:cNvGrpSpPr/>
          <p:nvPr/>
        </p:nvGrpSpPr>
        <p:grpSpPr>
          <a:xfrm>
            <a:off x="3439155" y="4322870"/>
            <a:ext cx="2933357" cy="646331"/>
            <a:chOff x="2210166" y="4322870"/>
            <a:chExt cx="2498466" cy="646331"/>
          </a:xfrm>
        </p:grpSpPr>
        <p:sp>
          <p:nvSpPr>
            <p:cNvPr id="40" name="Rectangle 39"/>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1" name="ZoneTexte 40"/>
            <p:cNvSpPr txBox="1"/>
            <p:nvPr/>
          </p:nvSpPr>
          <p:spPr>
            <a:xfrm>
              <a:off x="2439589" y="4322870"/>
              <a:ext cx="2269043" cy="646331"/>
            </a:xfrm>
            <a:prstGeom prst="rect">
              <a:avLst/>
            </a:prstGeom>
            <a:noFill/>
          </p:spPr>
          <p:txBody>
            <a:bodyPr wrap="square" rtlCol="0">
              <a:spAutoFit/>
            </a:bodyPr>
            <a:lstStyle/>
            <a:p>
              <a:pPr lvl="0"/>
              <a:r>
                <a:rPr lang="fr-CA" sz="900" dirty="0"/>
                <a:t>Date effective = Date de début de la prochaine période de paie à partir de laquelle la nouvelle distribution s’appliquera.</a:t>
              </a:r>
            </a:p>
          </p:txBody>
        </p:sp>
      </p:grpSp>
      <p:grpSp>
        <p:nvGrpSpPr>
          <p:cNvPr id="45" name="Groupe 44"/>
          <p:cNvGrpSpPr/>
          <p:nvPr/>
        </p:nvGrpSpPr>
        <p:grpSpPr>
          <a:xfrm>
            <a:off x="82639" y="4822514"/>
            <a:ext cx="2931634" cy="369332"/>
            <a:chOff x="2210166" y="4310114"/>
            <a:chExt cx="2496997" cy="369332"/>
          </a:xfrm>
        </p:grpSpPr>
        <p:sp>
          <p:nvSpPr>
            <p:cNvPr id="46" name="Rectangle 4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7" name="ZoneTexte 46"/>
            <p:cNvSpPr txBox="1"/>
            <p:nvPr/>
          </p:nvSpPr>
          <p:spPr>
            <a:xfrm>
              <a:off x="2438121" y="4310114"/>
              <a:ext cx="2269042" cy="369332"/>
            </a:xfrm>
            <a:prstGeom prst="rect">
              <a:avLst/>
            </a:prstGeom>
            <a:noFill/>
          </p:spPr>
          <p:txBody>
            <a:bodyPr wrap="square" rtlCol="0">
              <a:spAutoFit/>
            </a:bodyPr>
            <a:lstStyle/>
            <a:p>
              <a:pPr lvl="0"/>
              <a:r>
                <a:rPr lang="fr-CA" sz="900" dirty="0"/>
                <a:t>Périodes de la nouvelle distribution budgétaire demandée.</a:t>
              </a:r>
            </a:p>
          </p:txBody>
        </p:sp>
      </p:grpSp>
      <p:grpSp>
        <p:nvGrpSpPr>
          <p:cNvPr id="48" name="Groupe 47"/>
          <p:cNvGrpSpPr/>
          <p:nvPr/>
        </p:nvGrpSpPr>
        <p:grpSpPr>
          <a:xfrm>
            <a:off x="3438498" y="4840008"/>
            <a:ext cx="2934014" cy="369332"/>
            <a:chOff x="2210166" y="4327608"/>
            <a:chExt cx="2499026" cy="369332"/>
          </a:xfrm>
        </p:grpSpPr>
        <p:sp>
          <p:nvSpPr>
            <p:cNvPr id="49" name="Rectangle 48"/>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0" name="ZoneTexte 49"/>
            <p:cNvSpPr txBox="1"/>
            <p:nvPr/>
          </p:nvSpPr>
          <p:spPr>
            <a:xfrm>
              <a:off x="2440149" y="4327608"/>
              <a:ext cx="2269043" cy="369332"/>
            </a:xfrm>
            <a:prstGeom prst="rect">
              <a:avLst/>
            </a:prstGeom>
            <a:noFill/>
          </p:spPr>
          <p:txBody>
            <a:bodyPr wrap="square" rtlCol="0">
              <a:spAutoFit/>
            </a:bodyPr>
            <a:lstStyle/>
            <a:p>
              <a:pPr lvl="0"/>
              <a:r>
                <a:rPr lang="fr-CA" sz="900" dirty="0"/>
                <a:t>Périodes de la nouvelle distribution budgétaire demandée.</a:t>
              </a:r>
            </a:p>
          </p:txBody>
        </p:sp>
      </p:grpSp>
      <p:grpSp>
        <p:nvGrpSpPr>
          <p:cNvPr id="51" name="Groupe 50"/>
          <p:cNvGrpSpPr/>
          <p:nvPr/>
        </p:nvGrpSpPr>
        <p:grpSpPr>
          <a:xfrm>
            <a:off x="3440469" y="5182094"/>
            <a:ext cx="2932045" cy="784830"/>
            <a:chOff x="2210166" y="4184595"/>
            <a:chExt cx="2497348" cy="784830"/>
          </a:xfrm>
        </p:grpSpPr>
        <p:sp>
          <p:nvSpPr>
            <p:cNvPr id="52" name="Rectangle 51"/>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3" name="ZoneTexte 52"/>
            <p:cNvSpPr txBox="1"/>
            <p:nvPr/>
          </p:nvSpPr>
          <p:spPr>
            <a:xfrm>
              <a:off x="2438471" y="4184595"/>
              <a:ext cx="2269043" cy="784830"/>
            </a:xfrm>
            <a:prstGeom prst="rect">
              <a:avLst/>
            </a:prstGeom>
            <a:noFill/>
          </p:spPr>
          <p:txBody>
            <a:bodyPr wrap="square" rtlCol="0">
              <a:spAutoFit/>
            </a:bodyPr>
            <a:lstStyle/>
            <a:p>
              <a:pPr lvl="0"/>
              <a:r>
                <a:rPr lang="fr-CA" sz="900" dirty="0"/>
                <a:t>Note indiquant qu’un reclassement salarial aura lieu pour le salaire passé entre la date de début de la nouvelle distribution budgétaire et la date effective</a:t>
              </a:r>
            </a:p>
          </p:txBody>
        </p:sp>
      </p:grpSp>
      <p:grpSp>
        <p:nvGrpSpPr>
          <p:cNvPr id="55" name="Groupe 54"/>
          <p:cNvGrpSpPr/>
          <p:nvPr/>
        </p:nvGrpSpPr>
        <p:grpSpPr>
          <a:xfrm>
            <a:off x="3438497" y="5846750"/>
            <a:ext cx="2934018" cy="369332"/>
            <a:chOff x="2210166" y="4313508"/>
            <a:chExt cx="2499028" cy="369332"/>
          </a:xfrm>
        </p:grpSpPr>
        <p:sp>
          <p:nvSpPr>
            <p:cNvPr id="56" name="Rectangle 5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7" name="ZoneTexte 56"/>
            <p:cNvSpPr txBox="1"/>
            <p:nvPr/>
          </p:nvSpPr>
          <p:spPr>
            <a:xfrm>
              <a:off x="2440151" y="4313508"/>
              <a:ext cx="2269043" cy="369332"/>
            </a:xfrm>
            <a:prstGeom prst="rect">
              <a:avLst/>
            </a:prstGeom>
            <a:noFill/>
          </p:spPr>
          <p:txBody>
            <a:bodyPr wrap="square" rtlCol="0">
              <a:spAutoFit/>
            </a:bodyPr>
            <a:lstStyle/>
            <a:p>
              <a:pPr lvl="0"/>
              <a:r>
                <a:rPr lang="fr-CA" sz="900" dirty="0" smtClean="0"/>
                <a:t>Reclassement salarial quand le réel du salaire est passé aux livres</a:t>
              </a:r>
              <a:endParaRPr lang="fr-CA" sz="900" dirty="0"/>
            </a:p>
          </p:txBody>
        </p:sp>
      </p:grpSp>
      <p:sp>
        <p:nvSpPr>
          <p:cNvPr id="62" name="Rectangle avec flèche vers le bas 61"/>
          <p:cNvSpPr/>
          <p:nvPr/>
        </p:nvSpPr>
        <p:spPr>
          <a:xfrm>
            <a:off x="6463064" y="1196734"/>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01 septembre</a:t>
            </a:r>
            <a:endParaRPr lang="fr-CA" sz="1050" dirty="0">
              <a:solidFill>
                <a:schemeClr val="tx1"/>
              </a:solidFill>
            </a:endParaRPr>
          </a:p>
        </p:txBody>
      </p:sp>
      <p:sp>
        <p:nvSpPr>
          <p:cNvPr id="63" name="Rectangle avec flèche vers le bas 62"/>
          <p:cNvSpPr/>
          <p:nvPr/>
        </p:nvSpPr>
        <p:spPr>
          <a:xfrm>
            <a:off x="6463719" y="1592734"/>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11</a:t>
            </a:r>
            <a:endParaRPr lang="fr-CA" sz="1050" dirty="0">
              <a:solidFill>
                <a:schemeClr val="tx1"/>
              </a:solidFill>
            </a:endParaRPr>
          </a:p>
        </p:txBody>
      </p:sp>
      <p:sp>
        <p:nvSpPr>
          <p:cNvPr id="64" name="Rectangle avec flèche vers le bas 63"/>
          <p:cNvSpPr/>
          <p:nvPr/>
        </p:nvSpPr>
        <p:spPr>
          <a:xfrm>
            <a:off x="6463063" y="2036667"/>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06 août</a:t>
            </a:r>
            <a:endParaRPr lang="fr-CA" sz="1050" dirty="0">
              <a:solidFill>
                <a:schemeClr val="tx1"/>
              </a:solidFill>
            </a:endParaRPr>
          </a:p>
        </p:txBody>
      </p:sp>
      <p:sp>
        <p:nvSpPr>
          <p:cNvPr id="65" name="Rectangle avec flèche vers le bas 64"/>
          <p:cNvSpPr/>
          <p:nvPr/>
        </p:nvSpPr>
        <p:spPr>
          <a:xfrm>
            <a:off x="6463062" y="2486975"/>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14 octobre</a:t>
            </a:r>
            <a:endParaRPr lang="fr-CA" sz="1200" dirty="0">
              <a:solidFill>
                <a:schemeClr val="tx1"/>
              </a:solidFill>
            </a:endParaRPr>
          </a:p>
        </p:txBody>
      </p:sp>
      <p:sp>
        <p:nvSpPr>
          <p:cNvPr id="66" name="Rectangle 65"/>
          <p:cNvSpPr/>
          <p:nvPr/>
        </p:nvSpPr>
        <p:spPr>
          <a:xfrm>
            <a:off x="6463719" y="3363826"/>
            <a:ext cx="2530109" cy="252000"/>
          </a:xfrm>
          <a:prstGeom prst="rect">
            <a:avLst/>
          </a:prstGeom>
        </p:spPr>
        <p:style>
          <a:lnRef idx="1">
            <a:schemeClr val="accent5"/>
          </a:lnRef>
          <a:fillRef idx="3">
            <a:schemeClr val="accent5"/>
          </a:fillRef>
          <a:effectRef idx="2">
            <a:schemeClr val="accent5"/>
          </a:effectRef>
          <a:fontRef idx="minor">
            <a:schemeClr val="lt1"/>
          </a:fontRef>
        </p:style>
        <p:txBody>
          <a:bodyPr tIns="180000" rtlCol="0" anchor="ctr"/>
          <a:lstStyle/>
          <a:p>
            <a:pPr algn="ctr"/>
            <a:r>
              <a:rPr lang="fr-CA" sz="1200" dirty="0" smtClean="0">
                <a:solidFill>
                  <a:schemeClr val="tx1"/>
                </a:solidFill>
              </a:rPr>
              <a:t>Non</a:t>
            </a:r>
            <a:endParaRPr lang="fr-CA" sz="1200" dirty="0">
              <a:solidFill>
                <a:schemeClr val="tx1"/>
              </a:solidFill>
            </a:endParaRPr>
          </a:p>
          <a:p>
            <a:pPr algn="ctr"/>
            <a:endParaRPr lang="fr-CA" sz="1200" dirty="0">
              <a:solidFill>
                <a:schemeClr val="tx1"/>
              </a:solidFill>
            </a:endParaRPr>
          </a:p>
        </p:txBody>
      </p:sp>
      <p:sp>
        <p:nvSpPr>
          <p:cNvPr id="67" name="Flèche vers le bas 66"/>
          <p:cNvSpPr/>
          <p:nvPr/>
        </p:nvSpPr>
        <p:spPr>
          <a:xfrm>
            <a:off x="7648238" y="3668482"/>
            <a:ext cx="144000" cy="18000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CA">
              <a:solidFill>
                <a:schemeClr val="tx1"/>
              </a:solidFill>
            </a:endParaRPr>
          </a:p>
        </p:txBody>
      </p:sp>
      <p:sp>
        <p:nvSpPr>
          <p:cNvPr id="2" name="Titre 1"/>
          <p:cNvSpPr>
            <a:spLocks noGrp="1"/>
          </p:cNvSpPr>
          <p:nvPr>
            <p:ph type="title"/>
          </p:nvPr>
        </p:nvSpPr>
        <p:spPr>
          <a:xfrm>
            <a:off x="0" y="-27773"/>
            <a:ext cx="8229600" cy="1143000"/>
          </a:xfrm>
        </p:spPr>
        <p:txBody>
          <a:bodyPr/>
          <a:lstStyle/>
          <a:p>
            <a:pPr algn="l"/>
            <a:r>
              <a:rPr lang="fr-CA" dirty="0" smtClean="0">
                <a:solidFill>
                  <a:schemeClr val="bg1"/>
                </a:solidFill>
              </a:rPr>
              <a:t>Réponse 3</a:t>
            </a:r>
            <a:endParaRPr lang="fr-CA" dirty="0">
              <a:solidFill>
                <a:schemeClr val="bg1"/>
              </a:solidFill>
            </a:endParaRPr>
          </a:p>
        </p:txBody>
      </p:sp>
      <p:sp>
        <p:nvSpPr>
          <p:cNvPr id="68" name="Rectangle avec flèche vers le bas 67"/>
          <p:cNvSpPr/>
          <p:nvPr/>
        </p:nvSpPr>
        <p:spPr>
          <a:xfrm>
            <a:off x="6463719" y="2911577"/>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Date du jour &lt; </a:t>
            </a:r>
            <a:r>
              <a:rPr lang="fr-CA" sz="1200" smtClean="0">
                <a:solidFill>
                  <a:schemeClr val="tx1"/>
                </a:solidFill>
              </a:rPr>
              <a:t>Date limite?</a:t>
            </a:r>
            <a:endParaRPr lang="fr-CA" sz="1200" dirty="0">
              <a:solidFill>
                <a:schemeClr val="tx1"/>
              </a:solidFill>
            </a:endParaRPr>
          </a:p>
        </p:txBody>
      </p:sp>
      <p:sp>
        <p:nvSpPr>
          <p:cNvPr id="69" name="Rectangle 68"/>
          <p:cNvSpPr/>
          <p:nvPr/>
        </p:nvSpPr>
        <p:spPr>
          <a:xfrm>
            <a:off x="6497660" y="3880968"/>
            <a:ext cx="2490645" cy="3299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Amendement + Reclassement</a:t>
            </a:r>
            <a:endParaRPr lang="fr-CA" sz="1200" dirty="0">
              <a:solidFill>
                <a:schemeClr val="tx1"/>
              </a:solidFill>
            </a:endParaRPr>
          </a:p>
        </p:txBody>
      </p:sp>
      <p:grpSp>
        <p:nvGrpSpPr>
          <p:cNvPr id="70" name="Groupe 69"/>
          <p:cNvGrpSpPr/>
          <p:nvPr/>
        </p:nvGrpSpPr>
        <p:grpSpPr>
          <a:xfrm>
            <a:off x="6523602" y="4355096"/>
            <a:ext cx="2469360" cy="272553"/>
            <a:chOff x="2210166" y="4322870"/>
            <a:chExt cx="2498466" cy="272553"/>
          </a:xfrm>
        </p:grpSpPr>
        <p:sp>
          <p:nvSpPr>
            <p:cNvPr id="71" name="Rectangle 70"/>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2" name="ZoneTexte 71"/>
            <p:cNvSpPr txBox="1"/>
            <p:nvPr/>
          </p:nvSpPr>
          <p:spPr>
            <a:xfrm>
              <a:off x="2439589" y="4322870"/>
              <a:ext cx="2269043" cy="230832"/>
            </a:xfrm>
            <a:prstGeom prst="rect">
              <a:avLst/>
            </a:prstGeom>
            <a:noFill/>
          </p:spPr>
          <p:txBody>
            <a:bodyPr wrap="square" rtlCol="0">
              <a:spAutoFit/>
            </a:bodyPr>
            <a:lstStyle/>
            <a:p>
              <a:pPr lvl="0"/>
              <a:r>
                <a:rPr lang="fr-CA" sz="900" dirty="0"/>
                <a:t>Date effective </a:t>
              </a:r>
              <a:r>
                <a:rPr lang="fr-CA" sz="900" dirty="0" smtClean="0"/>
                <a:t>= 28 octobre</a:t>
              </a:r>
              <a:endParaRPr lang="fr-CA" sz="900" dirty="0"/>
            </a:p>
          </p:txBody>
        </p:sp>
      </p:grpSp>
      <p:grpSp>
        <p:nvGrpSpPr>
          <p:cNvPr id="73" name="Groupe 72"/>
          <p:cNvGrpSpPr/>
          <p:nvPr/>
        </p:nvGrpSpPr>
        <p:grpSpPr>
          <a:xfrm>
            <a:off x="6522944" y="4787391"/>
            <a:ext cx="2470884" cy="754053"/>
            <a:chOff x="2210166" y="4327608"/>
            <a:chExt cx="2500007" cy="754053"/>
          </a:xfrm>
        </p:grpSpPr>
        <p:sp>
          <p:nvSpPr>
            <p:cNvPr id="74" name="Rectangle 73"/>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5" name="ZoneTexte 74"/>
            <p:cNvSpPr txBox="1"/>
            <p:nvPr/>
          </p:nvSpPr>
          <p:spPr>
            <a:xfrm>
              <a:off x="2415863" y="4327608"/>
              <a:ext cx="2294310" cy="754053"/>
            </a:xfrm>
            <a:prstGeom prst="rect">
              <a:avLst/>
            </a:prstGeom>
            <a:noFill/>
          </p:spPr>
          <p:txBody>
            <a:bodyPr wrap="square" rtlCol="0">
              <a:spAutoFit/>
            </a:bodyPr>
            <a:lstStyle/>
            <a:p>
              <a:pPr lvl="0"/>
              <a:r>
                <a:rPr lang="fr-CA" sz="900" dirty="0" smtClean="0"/>
                <a:t>Distribution budgétaire = </a:t>
              </a:r>
            </a:p>
            <a:p>
              <a:pPr lvl="0"/>
              <a:r>
                <a:rPr lang="fr-CA" sz="900" dirty="0" smtClean="0"/>
                <a:t>01 avril au 31 août </a:t>
              </a:r>
              <a:r>
                <a:rPr lang="fr-CA" sz="700" dirty="0" smtClean="0"/>
                <a:t>(81111)</a:t>
              </a:r>
            </a:p>
            <a:p>
              <a:pPr lvl="0"/>
              <a:r>
                <a:rPr lang="fr-CA" sz="900" dirty="0" smtClean="0"/>
                <a:t>01 septembre au 27 octobre </a:t>
              </a:r>
              <a:r>
                <a:rPr lang="fr-CA" sz="700" dirty="0" smtClean="0"/>
                <a:t>(83333 par </a:t>
              </a:r>
              <a:r>
                <a:rPr lang="fr-CA" sz="700" dirty="0" err="1" smtClean="0"/>
                <a:t>reclass</a:t>
              </a:r>
              <a:r>
                <a:rPr lang="fr-CA" sz="700" dirty="0" smtClean="0"/>
                <a:t>. sal) pour 50%</a:t>
              </a:r>
            </a:p>
            <a:p>
              <a:pPr lvl="0"/>
              <a:r>
                <a:rPr lang="fr-CA" sz="900" dirty="0" smtClean="0"/>
                <a:t>28 octobre au 31 mars </a:t>
              </a:r>
              <a:r>
                <a:rPr lang="fr-CA" sz="700" dirty="0" smtClean="0"/>
                <a:t>(83333). Pour 50%</a:t>
              </a:r>
              <a:endParaRPr lang="fr-CA" sz="700" dirty="0"/>
            </a:p>
          </p:txBody>
        </p:sp>
      </p:grpSp>
      <p:grpSp>
        <p:nvGrpSpPr>
          <p:cNvPr id="76" name="Groupe 75"/>
          <p:cNvGrpSpPr/>
          <p:nvPr/>
        </p:nvGrpSpPr>
        <p:grpSpPr>
          <a:xfrm>
            <a:off x="6524916" y="5538562"/>
            <a:ext cx="2468256" cy="507831"/>
            <a:chOff x="2210166" y="4212876"/>
            <a:chExt cx="2497348" cy="507831"/>
          </a:xfrm>
        </p:grpSpPr>
        <p:sp>
          <p:nvSpPr>
            <p:cNvPr id="77" name="Rectangle 76"/>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8" name="ZoneTexte 77"/>
            <p:cNvSpPr txBox="1"/>
            <p:nvPr/>
          </p:nvSpPr>
          <p:spPr>
            <a:xfrm>
              <a:off x="2438471" y="4212876"/>
              <a:ext cx="2269043" cy="507831"/>
            </a:xfrm>
            <a:prstGeom prst="rect">
              <a:avLst/>
            </a:prstGeom>
            <a:noFill/>
          </p:spPr>
          <p:txBody>
            <a:bodyPr wrap="square" rtlCol="0">
              <a:spAutoFit/>
            </a:bodyPr>
            <a:lstStyle/>
            <a:p>
              <a:pPr lvl="0"/>
              <a:r>
                <a:rPr lang="fr-CA" sz="900" dirty="0" smtClean="0"/>
                <a:t>Note = Un reclassement aura lieu pour 50% du salaire passé sur le 81111 entre le 01 septembre et le 27 octobre.</a:t>
              </a:r>
              <a:endParaRPr lang="fr-CA" sz="900" dirty="0"/>
            </a:p>
          </p:txBody>
        </p:sp>
      </p:grpSp>
      <p:grpSp>
        <p:nvGrpSpPr>
          <p:cNvPr id="79" name="Groupe 78"/>
          <p:cNvGrpSpPr/>
          <p:nvPr/>
        </p:nvGrpSpPr>
        <p:grpSpPr>
          <a:xfrm>
            <a:off x="6522943" y="6028201"/>
            <a:ext cx="2469917" cy="369332"/>
            <a:chOff x="2210166" y="4313508"/>
            <a:chExt cx="2499028" cy="369332"/>
          </a:xfrm>
        </p:grpSpPr>
        <p:sp>
          <p:nvSpPr>
            <p:cNvPr id="80" name="Rectangle 79"/>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81" name="ZoneTexte 80"/>
            <p:cNvSpPr txBox="1"/>
            <p:nvPr/>
          </p:nvSpPr>
          <p:spPr>
            <a:xfrm>
              <a:off x="2440151" y="4313508"/>
              <a:ext cx="2269043" cy="369332"/>
            </a:xfrm>
            <a:prstGeom prst="rect">
              <a:avLst/>
            </a:prstGeom>
            <a:noFill/>
          </p:spPr>
          <p:txBody>
            <a:bodyPr wrap="square" rtlCol="0">
              <a:spAutoFit/>
            </a:bodyPr>
            <a:lstStyle/>
            <a:p>
              <a:pPr lvl="0"/>
              <a:r>
                <a:rPr lang="fr-CA" sz="900" dirty="0" smtClean="0"/>
                <a:t>Reclassement salarial quand le réel du salaire est passé aux livres.</a:t>
              </a:r>
              <a:endParaRPr lang="fr-CA" sz="900" dirty="0"/>
            </a:p>
          </p:txBody>
        </p:sp>
      </p:grpSp>
      <p:pic>
        <p:nvPicPr>
          <p:cNvPr id="3" name="Image 2"/>
          <p:cNvPicPr>
            <a:picLocks noChangeAspect="1"/>
          </p:cNvPicPr>
          <p:nvPr/>
        </p:nvPicPr>
        <p:blipFill>
          <a:blip r:embed="rId2"/>
          <a:stretch>
            <a:fillRect/>
          </a:stretch>
        </p:blipFill>
        <p:spPr>
          <a:xfrm>
            <a:off x="6544412" y="4452821"/>
            <a:ext cx="122321" cy="108000"/>
          </a:xfrm>
          <a:prstGeom prst="rect">
            <a:avLst/>
          </a:prstGeom>
        </p:spPr>
      </p:pic>
      <p:pic>
        <p:nvPicPr>
          <p:cNvPr id="82" name="Image 81"/>
          <p:cNvPicPr>
            <a:picLocks noChangeAspect="1"/>
          </p:cNvPicPr>
          <p:nvPr/>
        </p:nvPicPr>
        <p:blipFill>
          <a:blip r:embed="rId2"/>
          <a:stretch>
            <a:fillRect/>
          </a:stretch>
        </p:blipFill>
        <p:spPr>
          <a:xfrm>
            <a:off x="6544412" y="4887191"/>
            <a:ext cx="122321" cy="108000"/>
          </a:xfrm>
          <a:prstGeom prst="rect">
            <a:avLst/>
          </a:prstGeom>
        </p:spPr>
      </p:pic>
      <p:pic>
        <p:nvPicPr>
          <p:cNvPr id="83" name="Image 82"/>
          <p:cNvPicPr>
            <a:picLocks noChangeAspect="1"/>
          </p:cNvPicPr>
          <p:nvPr/>
        </p:nvPicPr>
        <p:blipFill>
          <a:blip r:embed="rId2"/>
          <a:stretch>
            <a:fillRect/>
          </a:stretch>
        </p:blipFill>
        <p:spPr>
          <a:xfrm>
            <a:off x="6549919" y="5748053"/>
            <a:ext cx="122321" cy="108000"/>
          </a:xfrm>
          <a:prstGeom prst="rect">
            <a:avLst/>
          </a:prstGeom>
        </p:spPr>
      </p:pic>
    </p:spTree>
    <p:extLst>
      <p:ext uri="{BB962C8B-B14F-4D97-AF65-F5344CB8AC3E}">
        <p14:creationId xmlns:p14="http://schemas.microsoft.com/office/powerpoint/2010/main" val="40440370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a:t>
            </a:r>
            <a:r>
              <a:rPr lang="fr-CA" altLang="fr-FR" sz="2800" dirty="0"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3</a:t>
            </a:r>
            <a:endPar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ZoneTexte 2"/>
          <p:cNvSpPr txBox="1"/>
          <p:nvPr/>
        </p:nvSpPr>
        <p:spPr>
          <a:xfrm>
            <a:off x="222531" y="1215812"/>
            <a:ext cx="8422105" cy="3724096"/>
          </a:xfrm>
          <a:prstGeom prst="rect">
            <a:avLst/>
          </a:prstGeom>
          <a:noFill/>
        </p:spPr>
        <p:txBody>
          <a:bodyPr wrap="square" rtlCol="0">
            <a:spAutoFit/>
          </a:bodyPr>
          <a:lstStyle/>
          <a:p>
            <a:pPr algn="just"/>
            <a:r>
              <a:rPr lang="fr-CA" sz="1600" dirty="0"/>
              <a:t>L’équipe administrative indique la nouvelle répartition budgétaire qui </a:t>
            </a:r>
            <a:r>
              <a:rPr lang="fr-CA" sz="1600" dirty="0" smtClean="0"/>
              <a:t>prévoit:</a:t>
            </a:r>
            <a:endParaRPr lang="fr-CA" sz="1600" dirty="0"/>
          </a:p>
          <a:p>
            <a:pPr marL="285750" indent="-285750" algn="just">
              <a:buFont typeface="Wingdings" panose="05000000000000000000" pitchFamily="2" charset="2"/>
              <a:buChar char="v"/>
            </a:pPr>
            <a:r>
              <a:rPr lang="fr-CA" sz="1600" dirty="0" smtClean="0"/>
              <a:t>Du 01 avril au 31 août sur le 81111, correspondant à ce que le chercheur a demandé. </a:t>
            </a:r>
          </a:p>
          <a:p>
            <a:pPr marL="285750" indent="-285750" algn="just">
              <a:buFont typeface="Wingdings" panose="05000000000000000000" pitchFamily="2" charset="2"/>
              <a:buChar char="v"/>
            </a:pPr>
            <a:r>
              <a:rPr lang="fr-CA" sz="1600" dirty="0"/>
              <a:t>Du 01 septembre au 31 mars sur le 81111 à 50%. </a:t>
            </a:r>
          </a:p>
          <a:p>
            <a:pPr marL="285750" indent="-285750" algn="just">
              <a:buFont typeface="Wingdings" panose="05000000000000000000" pitchFamily="2" charset="2"/>
              <a:buChar char="v"/>
            </a:pPr>
            <a:r>
              <a:rPr lang="fr-CA" sz="1600" dirty="0" smtClean="0"/>
              <a:t>Du 01 septembre au 27 octobre sur le 83333 à 50%:</a:t>
            </a:r>
          </a:p>
          <a:p>
            <a:pPr marL="742950" lvl="1" indent="-285750" algn="just">
              <a:buFont typeface="Wingdings" panose="05000000000000000000" pitchFamily="2" charset="2"/>
              <a:buChar char="v"/>
            </a:pPr>
            <a:r>
              <a:rPr lang="fr-CA" sz="1400" dirty="0" smtClean="0"/>
              <a:t>La date de début (01 septembre)  correspond à la date de changement souhaitée, à ce que le chercheur a demandé,</a:t>
            </a:r>
          </a:p>
          <a:p>
            <a:pPr marL="742950" lvl="1" indent="-285750" algn="just">
              <a:buFont typeface="Wingdings" panose="05000000000000000000" pitchFamily="2" charset="2"/>
              <a:buChar char="v"/>
            </a:pPr>
            <a:r>
              <a:rPr lang="fr-CA" sz="1400" dirty="0" smtClean="0"/>
              <a:t>La date de fin (27 octobre) correspond au dernier jour avant que l’amendement devienne effectif. </a:t>
            </a:r>
            <a:endParaRPr lang="fr-CA" sz="1400" dirty="0"/>
          </a:p>
          <a:p>
            <a:pPr marL="742950" lvl="1" indent="-285750" algn="just">
              <a:buFont typeface="Wingdings" panose="05000000000000000000" pitchFamily="2" charset="2"/>
              <a:buChar char="v"/>
            </a:pPr>
            <a:r>
              <a:rPr lang="fr-CA" sz="1400" dirty="0" smtClean="0"/>
              <a:t>Cette période correspondra au reclassement qui devra être fait. </a:t>
            </a:r>
          </a:p>
          <a:p>
            <a:pPr marL="742950" lvl="1" indent="-285750" algn="just">
              <a:buFont typeface="Wingdings" panose="05000000000000000000" pitchFamily="2" charset="2"/>
              <a:buChar char="v"/>
            </a:pPr>
            <a:r>
              <a:rPr lang="fr-CA" sz="1400" dirty="0" smtClean="0"/>
              <a:t>Le fait d’indiquer distinctement cette période permet d’estimer le montant du reclassement et donc de le valider quand il sera fait. </a:t>
            </a:r>
          </a:p>
          <a:p>
            <a:pPr marL="285750" indent="-285750" algn="just">
              <a:buFont typeface="Wingdings" panose="05000000000000000000" pitchFamily="2" charset="2"/>
              <a:buChar char="v"/>
            </a:pPr>
            <a:r>
              <a:rPr lang="fr-CA" sz="1600" dirty="0" smtClean="0"/>
              <a:t>Du 28 octobre au 31 mars sur le 83333 à 50%:</a:t>
            </a:r>
          </a:p>
          <a:p>
            <a:pPr marL="742950" lvl="1" indent="-285750" algn="just">
              <a:buFont typeface="Wingdings" panose="05000000000000000000" pitchFamily="2" charset="2"/>
              <a:buChar char="v"/>
            </a:pPr>
            <a:r>
              <a:rPr lang="fr-CA" sz="1400" dirty="0" smtClean="0"/>
              <a:t>La date de début (28 octobre) correspond à la date effective de l’amendement, la date à partir de laquelle le changement sera fait dans le système.</a:t>
            </a:r>
          </a:p>
          <a:p>
            <a:pPr marL="742950" lvl="1" indent="-285750" algn="just">
              <a:buFont typeface="Wingdings" panose="05000000000000000000" pitchFamily="2" charset="2"/>
              <a:buChar char="v"/>
            </a:pPr>
            <a:r>
              <a:rPr lang="fr-CA" sz="1400" dirty="0" smtClean="0"/>
              <a:t>La date de fin (31 mars) correspond à la date de fin de la DP, conformément à ce qu’a demandé le chercheur</a:t>
            </a:r>
            <a:r>
              <a:rPr lang="fr-CA" sz="1600" dirty="0" smtClean="0"/>
              <a:t>. </a:t>
            </a:r>
          </a:p>
        </p:txBody>
      </p:sp>
      <p:pic>
        <p:nvPicPr>
          <p:cNvPr id="5" name="Image 4"/>
          <p:cNvPicPr>
            <a:picLocks noChangeAspect="1"/>
          </p:cNvPicPr>
          <p:nvPr/>
        </p:nvPicPr>
        <p:blipFill rotWithShape="1">
          <a:blip r:embed="rId2"/>
          <a:srcRect l="4726" t="65399" r="5045" b="12548"/>
          <a:stretch/>
        </p:blipFill>
        <p:spPr>
          <a:xfrm>
            <a:off x="2347784" y="4940737"/>
            <a:ext cx="5852839" cy="1460063"/>
          </a:xfrm>
          <a:prstGeom prst="rect">
            <a:avLst/>
          </a:prstGeom>
        </p:spPr>
      </p:pic>
    </p:spTree>
    <p:extLst>
      <p:ext uri="{BB962C8B-B14F-4D97-AF65-F5344CB8AC3E}">
        <p14:creationId xmlns:p14="http://schemas.microsoft.com/office/powerpoint/2010/main" val="9265919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3</a:t>
            </a:r>
          </a:p>
        </p:txBody>
      </p:sp>
      <p:sp>
        <p:nvSpPr>
          <p:cNvPr id="6" name="ZoneTexte 5"/>
          <p:cNvSpPr txBox="1"/>
          <p:nvPr/>
        </p:nvSpPr>
        <p:spPr>
          <a:xfrm>
            <a:off x="0" y="1294885"/>
            <a:ext cx="2546779" cy="369332"/>
          </a:xfrm>
          <a:prstGeom prst="rect">
            <a:avLst/>
          </a:prstGeom>
          <a:noFill/>
        </p:spPr>
        <p:txBody>
          <a:bodyPr wrap="square" rtlCol="0">
            <a:spAutoFit/>
          </a:bodyPr>
          <a:lstStyle/>
          <a:p>
            <a:r>
              <a:rPr lang="fr-CA" dirty="0"/>
              <a:t>Dans la possibilité #2: </a:t>
            </a:r>
          </a:p>
        </p:txBody>
      </p:sp>
      <p:pic>
        <p:nvPicPr>
          <p:cNvPr id="2" name="Image 1"/>
          <p:cNvPicPr>
            <a:picLocks noChangeAspect="1"/>
          </p:cNvPicPr>
          <p:nvPr/>
        </p:nvPicPr>
        <p:blipFill>
          <a:blip r:embed="rId2"/>
          <a:stretch>
            <a:fillRect/>
          </a:stretch>
        </p:blipFill>
        <p:spPr>
          <a:xfrm>
            <a:off x="2598981" y="0"/>
            <a:ext cx="6545019" cy="6680200"/>
          </a:xfrm>
          <a:prstGeom prst="rect">
            <a:avLst/>
          </a:prstGeom>
        </p:spPr>
      </p:pic>
      <p:sp>
        <p:nvSpPr>
          <p:cNvPr id="10" name="Ellipse 9"/>
          <p:cNvSpPr/>
          <p:nvPr/>
        </p:nvSpPr>
        <p:spPr>
          <a:xfrm>
            <a:off x="6806807" y="856662"/>
            <a:ext cx="1545996" cy="275734"/>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1" name="Ellipse 10"/>
          <p:cNvSpPr/>
          <p:nvPr/>
        </p:nvSpPr>
        <p:spPr>
          <a:xfrm>
            <a:off x="2644760" y="4872263"/>
            <a:ext cx="1539712" cy="976017"/>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2" name="Ellipse 11"/>
          <p:cNvSpPr/>
          <p:nvPr/>
        </p:nvSpPr>
        <p:spPr>
          <a:xfrm>
            <a:off x="3171834" y="6114599"/>
            <a:ext cx="5631730" cy="588390"/>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3" name="Légende encadrée 1 12"/>
          <p:cNvSpPr/>
          <p:nvPr/>
        </p:nvSpPr>
        <p:spPr>
          <a:xfrm>
            <a:off x="544415" y="1876688"/>
            <a:ext cx="1809946" cy="923827"/>
          </a:xfrm>
          <a:prstGeom prst="borderCallout1">
            <a:avLst>
              <a:gd name="adj1" fmla="val -638"/>
              <a:gd name="adj2" fmla="val 99479"/>
              <a:gd name="adj3" fmla="val -93665"/>
              <a:gd name="adj4" fmla="val 343005"/>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date effective est la prochaine période de paie à partir de laquelle le changement sera effectif dans le système. </a:t>
            </a:r>
            <a:endParaRPr lang="fr-CA" sz="1100" dirty="0"/>
          </a:p>
        </p:txBody>
      </p:sp>
      <p:sp>
        <p:nvSpPr>
          <p:cNvPr id="14" name="Légende encadrée 1 13"/>
          <p:cNvSpPr/>
          <p:nvPr/>
        </p:nvSpPr>
        <p:spPr>
          <a:xfrm>
            <a:off x="544415" y="3202707"/>
            <a:ext cx="2058038" cy="1770274"/>
          </a:xfrm>
          <a:prstGeom prst="borderCallout1">
            <a:avLst>
              <a:gd name="adj1" fmla="val 98342"/>
              <a:gd name="adj2" fmla="val 100521"/>
              <a:gd name="adj3" fmla="val 109624"/>
              <a:gd name="adj4" fmla="val 106538"/>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Les périodes de distribution correspondent à ce que le chercheur a demandé.</a:t>
            </a:r>
          </a:p>
          <a:p>
            <a:pPr algn="just"/>
            <a:r>
              <a:rPr lang="fr-CA" sz="1100" dirty="0" smtClean="0"/>
              <a:t>Le fait d’indiquer distinctement la période qui fera l’objet d’un amendement permet d’estimer le montant du salaire qui devra être reclassé (à des fins de validation au moment du reclassement). </a:t>
            </a:r>
            <a:endParaRPr lang="fr-CA" sz="1100" dirty="0"/>
          </a:p>
        </p:txBody>
      </p:sp>
      <p:sp>
        <p:nvSpPr>
          <p:cNvPr id="15" name="Légende encadrée 1 14"/>
          <p:cNvSpPr/>
          <p:nvPr/>
        </p:nvSpPr>
        <p:spPr>
          <a:xfrm>
            <a:off x="632472" y="5706669"/>
            <a:ext cx="1809946" cy="511697"/>
          </a:xfrm>
          <a:prstGeom prst="borderCallout1">
            <a:avLst>
              <a:gd name="adj1" fmla="val 50383"/>
              <a:gd name="adj2" fmla="val 100000"/>
              <a:gd name="adj3" fmla="val 130974"/>
              <a:gd name="adj4" fmla="val 142871"/>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note confirme qu’il y aura un reclassement salarial. </a:t>
            </a:r>
            <a:endParaRPr lang="fr-CA" sz="1100" dirty="0"/>
          </a:p>
        </p:txBody>
      </p:sp>
      <p:sp>
        <p:nvSpPr>
          <p:cNvPr id="16" name="Rectangle 15"/>
          <p:cNvSpPr/>
          <p:nvPr/>
        </p:nvSpPr>
        <p:spPr>
          <a:xfrm>
            <a:off x="2920405" y="5218395"/>
            <a:ext cx="4722829" cy="254523"/>
          </a:xfrm>
          <a:prstGeom prst="rect">
            <a:avLst/>
          </a:prstGeom>
          <a:noFill/>
          <a:ln w="28575">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7" name="ZoneTexte 16"/>
          <p:cNvSpPr txBox="1"/>
          <p:nvPr/>
        </p:nvSpPr>
        <p:spPr>
          <a:xfrm>
            <a:off x="7803269" y="4962762"/>
            <a:ext cx="1470582"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fr-CA" sz="1000" dirty="0" smtClean="0"/>
              <a:t>Période correspondant au reclassement qui sera fait. </a:t>
            </a:r>
            <a:endParaRPr lang="fr-CA" sz="1000" dirty="0"/>
          </a:p>
        </p:txBody>
      </p:sp>
      <p:cxnSp>
        <p:nvCxnSpPr>
          <p:cNvPr id="18" name="Connecteur droit avec flèche 17"/>
          <p:cNvCxnSpPr/>
          <p:nvPr/>
        </p:nvCxnSpPr>
        <p:spPr>
          <a:xfrm flipH="1">
            <a:off x="7614029" y="5239761"/>
            <a:ext cx="163840" cy="10632"/>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9" name="Connecteur droit avec flèche 18"/>
          <p:cNvCxnSpPr/>
          <p:nvPr/>
        </p:nvCxnSpPr>
        <p:spPr>
          <a:xfrm flipH="1">
            <a:off x="7953416" y="5516760"/>
            <a:ext cx="559744" cy="684007"/>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2828427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3</a:t>
            </a:r>
          </a:p>
        </p:txBody>
      </p:sp>
      <p:pic>
        <p:nvPicPr>
          <p:cNvPr id="2" name="Image 1"/>
          <p:cNvPicPr>
            <a:picLocks noChangeAspect="1"/>
          </p:cNvPicPr>
          <p:nvPr/>
        </p:nvPicPr>
        <p:blipFill>
          <a:blip r:embed="rId2"/>
          <a:stretch>
            <a:fillRect/>
          </a:stretch>
        </p:blipFill>
        <p:spPr>
          <a:xfrm>
            <a:off x="2419415" y="990600"/>
            <a:ext cx="6724585" cy="5867400"/>
          </a:xfrm>
          <a:prstGeom prst="rect">
            <a:avLst/>
          </a:prstGeom>
        </p:spPr>
      </p:pic>
      <p:sp>
        <p:nvSpPr>
          <p:cNvPr id="6" name="ZoneTexte 5"/>
          <p:cNvSpPr txBox="1"/>
          <p:nvPr/>
        </p:nvSpPr>
        <p:spPr>
          <a:xfrm>
            <a:off x="0" y="1126042"/>
            <a:ext cx="2546779" cy="646331"/>
          </a:xfrm>
          <a:prstGeom prst="rect">
            <a:avLst/>
          </a:prstGeom>
          <a:noFill/>
        </p:spPr>
        <p:txBody>
          <a:bodyPr wrap="square" rtlCol="0">
            <a:spAutoFit/>
          </a:bodyPr>
          <a:lstStyle/>
          <a:p>
            <a:r>
              <a:rPr lang="fr-CA" dirty="0" smtClean="0"/>
              <a:t>Pourquoi ce n’est pas la </a:t>
            </a:r>
            <a:r>
              <a:rPr lang="fr-CA" dirty="0" smtClean="0"/>
              <a:t>possibilité </a:t>
            </a:r>
            <a:r>
              <a:rPr lang="fr-CA" dirty="0"/>
              <a:t>#1: </a:t>
            </a:r>
          </a:p>
        </p:txBody>
      </p:sp>
      <p:sp>
        <p:nvSpPr>
          <p:cNvPr id="8" name="Ellipse 7"/>
          <p:cNvSpPr/>
          <p:nvPr/>
        </p:nvSpPr>
        <p:spPr>
          <a:xfrm>
            <a:off x="2443317" y="4973847"/>
            <a:ext cx="1539712" cy="976017"/>
          </a:xfrm>
          <a:prstGeom prst="ellipse">
            <a:avLst/>
          </a:prstGeom>
          <a:no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9" name="Légende encadrée 1 8"/>
          <p:cNvSpPr/>
          <p:nvPr/>
        </p:nvSpPr>
        <p:spPr>
          <a:xfrm>
            <a:off x="144700" y="4762501"/>
            <a:ext cx="2058038" cy="736600"/>
          </a:xfrm>
          <a:prstGeom prst="borderCallout1">
            <a:avLst>
              <a:gd name="adj1" fmla="val 48777"/>
              <a:gd name="adj2" fmla="val 99895"/>
              <a:gd name="adj3" fmla="val 85910"/>
              <a:gd name="adj4" fmla="val 112152"/>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La distribution budgétaire ne distingue pas la période qui fera l’objet d’un reclassement salarial. </a:t>
            </a:r>
            <a:endParaRPr lang="fr-CA" sz="1100" dirty="0"/>
          </a:p>
        </p:txBody>
      </p:sp>
      <p:sp>
        <p:nvSpPr>
          <p:cNvPr id="10" name="Ellipse 9"/>
          <p:cNvSpPr/>
          <p:nvPr/>
        </p:nvSpPr>
        <p:spPr>
          <a:xfrm>
            <a:off x="6449112" y="1876688"/>
            <a:ext cx="1545996" cy="275734"/>
          </a:xfrm>
          <a:prstGeom prst="ellipse">
            <a:avLst/>
          </a:prstGeom>
          <a:no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1" name="Légende encadrée 1 10"/>
          <p:cNvSpPr/>
          <p:nvPr/>
        </p:nvSpPr>
        <p:spPr>
          <a:xfrm>
            <a:off x="176115" y="2338601"/>
            <a:ext cx="1809946" cy="923827"/>
          </a:xfrm>
          <a:prstGeom prst="borderCallout1">
            <a:avLst>
              <a:gd name="adj1" fmla="val -638"/>
              <a:gd name="adj2" fmla="val 99479"/>
              <a:gd name="adj3" fmla="val -31803"/>
              <a:gd name="adj4" fmla="val 347916"/>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date effective  n’est la prochaine période de paie à partir de laquelle le changement sera effectif dans le système. </a:t>
            </a:r>
            <a:endParaRPr lang="fr-CA" sz="1100" dirty="0"/>
          </a:p>
        </p:txBody>
      </p:sp>
      <p:sp>
        <p:nvSpPr>
          <p:cNvPr id="12" name="Légende encadrée 1 11"/>
          <p:cNvSpPr/>
          <p:nvPr/>
        </p:nvSpPr>
        <p:spPr>
          <a:xfrm>
            <a:off x="144700" y="5722446"/>
            <a:ext cx="2058038" cy="454835"/>
          </a:xfrm>
          <a:prstGeom prst="borderCallout1">
            <a:avLst>
              <a:gd name="adj1" fmla="val 48777"/>
              <a:gd name="adj2" fmla="val 99895"/>
              <a:gd name="adj3" fmla="val 110964"/>
              <a:gd name="adj4" fmla="val 112769"/>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Aucune mention d’un reclassement salarial à venir. </a:t>
            </a:r>
            <a:endParaRPr lang="fr-CA" sz="1100" dirty="0"/>
          </a:p>
        </p:txBody>
      </p:sp>
    </p:spTree>
    <p:extLst>
      <p:ext uri="{BB962C8B-B14F-4D97-AF65-F5344CB8AC3E}">
        <p14:creationId xmlns:p14="http://schemas.microsoft.com/office/powerpoint/2010/main" val="11305174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CA" altLang="fr-FR" dirty="0">
                <a:latin typeface="Arial" panose="020B0604020202020204" pitchFamily="34" charset="0"/>
                <a:ea typeface="ＭＳ Ｐゴシック" panose="020B0600070205080204" pitchFamily="34" charset="-128"/>
                <a:cs typeface="Arial" panose="020B0604020202020204" pitchFamily="34" charset="0"/>
              </a:rPr>
              <a:t>Question 4</a:t>
            </a:r>
          </a:p>
        </p:txBody>
      </p:sp>
      <p:sp>
        <p:nvSpPr>
          <p:cNvPr id="26627"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Nous sommes le 08 octobre 2018.</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Le salaire d’un employé doit passer sur un nouveau budget à partir du 15 octobre. </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En vous référant au calendrier financier ci-après, quel amendement est correct parmi les deux qui sont présentés?</a:t>
            </a: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 </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p:cNvPr>
          <p:cNvSpPr/>
          <p:nvPr/>
        </p:nvSpPr>
        <p:spPr>
          <a:xfrm>
            <a:off x="1991508"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#1</a:t>
            </a:r>
          </a:p>
        </p:txBody>
      </p:sp>
      <p:sp>
        <p:nvSpPr>
          <p:cNvPr id="9" name="Bouton d'action : Personnalisé 8">
            <a:hlinkClick r:id="" action="ppaction://noaction" highlightClick="1"/>
          </p:cNvPr>
          <p:cNvSpPr/>
          <p:nvPr/>
        </p:nvSpPr>
        <p:spPr>
          <a:xfrm>
            <a:off x="4802084" y="529596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b="1" dirty="0">
                <a:solidFill>
                  <a:schemeClr val="tx1"/>
                </a:solidFill>
              </a:rPr>
              <a:t>Possibilité #2</a:t>
            </a:r>
          </a:p>
        </p:txBody>
      </p:sp>
    </p:spTree>
    <p:extLst>
      <p:ext uri="{BB962C8B-B14F-4D97-AF65-F5344CB8AC3E}">
        <p14:creationId xmlns:p14="http://schemas.microsoft.com/office/powerpoint/2010/main" val="5143949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Calendrier financier</a:t>
            </a:r>
          </a:p>
        </p:txBody>
      </p:sp>
      <p:graphicFrame>
        <p:nvGraphicFramePr>
          <p:cNvPr id="2" name="Tableau 1"/>
          <p:cNvGraphicFramePr>
            <a:graphicFrameLocks noGrp="1"/>
          </p:cNvGraphicFramePr>
          <p:nvPr/>
        </p:nvGraphicFramePr>
        <p:xfrm>
          <a:off x="354933" y="1966311"/>
          <a:ext cx="8345103" cy="3193617"/>
        </p:xfrm>
        <a:graphic>
          <a:graphicData uri="http://schemas.openxmlformats.org/drawingml/2006/table">
            <a:tbl>
              <a:tblPr>
                <a:tableStyleId>{35758FB7-9AC5-4552-8A53-C91805E547FA}</a:tableStyleId>
              </a:tblPr>
              <a:tblGrid>
                <a:gridCol w="929504">
                  <a:extLst>
                    <a:ext uri="{9D8B030D-6E8A-4147-A177-3AD203B41FA5}">
                      <a16:colId xmlns:a16="http://schemas.microsoft.com/office/drawing/2014/main" xmlns="" val="20000"/>
                    </a:ext>
                  </a:extLst>
                </a:gridCol>
                <a:gridCol w="1075909">
                  <a:extLst>
                    <a:ext uri="{9D8B030D-6E8A-4147-A177-3AD203B41FA5}">
                      <a16:colId xmlns:a16="http://schemas.microsoft.com/office/drawing/2014/main" xmlns="" val="20001"/>
                    </a:ext>
                  </a:extLst>
                </a:gridCol>
                <a:gridCol w="1334672">
                  <a:extLst>
                    <a:ext uri="{9D8B030D-6E8A-4147-A177-3AD203B41FA5}">
                      <a16:colId xmlns:a16="http://schemas.microsoft.com/office/drawing/2014/main" xmlns="" val="20002"/>
                    </a:ext>
                  </a:extLst>
                </a:gridCol>
                <a:gridCol w="1334672">
                  <a:extLst>
                    <a:ext uri="{9D8B030D-6E8A-4147-A177-3AD203B41FA5}">
                      <a16:colId xmlns:a16="http://schemas.microsoft.com/office/drawing/2014/main" xmlns="" val="20003"/>
                    </a:ext>
                  </a:extLst>
                </a:gridCol>
                <a:gridCol w="1174647">
                  <a:extLst>
                    <a:ext uri="{9D8B030D-6E8A-4147-A177-3AD203B41FA5}">
                      <a16:colId xmlns:a16="http://schemas.microsoft.com/office/drawing/2014/main" xmlns="" val="20004"/>
                    </a:ext>
                  </a:extLst>
                </a:gridCol>
                <a:gridCol w="1157623">
                  <a:extLst>
                    <a:ext uri="{9D8B030D-6E8A-4147-A177-3AD203B41FA5}">
                      <a16:colId xmlns:a16="http://schemas.microsoft.com/office/drawing/2014/main" xmlns="" val="20005"/>
                    </a:ext>
                  </a:extLst>
                </a:gridCol>
                <a:gridCol w="1338076">
                  <a:extLst>
                    <a:ext uri="{9D8B030D-6E8A-4147-A177-3AD203B41FA5}">
                      <a16:colId xmlns:a16="http://schemas.microsoft.com/office/drawing/2014/main" xmlns="" val="20006"/>
                    </a:ext>
                  </a:extLst>
                </a:gridCol>
              </a:tblGrid>
              <a:tr h="246536">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de dépôt de la paie</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292908">
                <a:tc>
                  <a:txBody>
                    <a:bodyPr/>
                    <a:lstStyle/>
                    <a:p>
                      <a:pPr algn="ctr" fontAlgn="ctr"/>
                      <a:r>
                        <a:rPr lang="fr-CA" sz="1200" u="none" strike="noStrike" dirty="0">
                          <a:effectLst/>
                        </a:rPr>
                        <a:t>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2018-09-06</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292908">
                <a:tc>
                  <a:txBody>
                    <a:bodyPr/>
                    <a:lstStyle/>
                    <a:p>
                      <a:pPr algn="ctr" fontAlgn="ctr"/>
                      <a:r>
                        <a:rPr lang="fr-CA" sz="1200" u="none" strike="noStrike" dirty="0">
                          <a:effectLst/>
                        </a:rPr>
                        <a:t>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2018-09-20</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292908">
                <a:tc>
                  <a:txBody>
                    <a:bodyPr/>
                    <a:lstStyle/>
                    <a:p>
                      <a:pPr algn="ctr" fontAlgn="ctr"/>
                      <a:r>
                        <a:rPr lang="fr-CA" sz="1200" u="none" strike="noStrike" dirty="0">
                          <a:effectLst/>
                        </a:rPr>
                        <a:t>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2018-10-04</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292908">
                <a:tc>
                  <a:txBody>
                    <a:bodyPr/>
                    <a:lstStyle/>
                    <a:p>
                      <a:pPr algn="ctr" fontAlgn="ctr"/>
                      <a:r>
                        <a:rPr lang="fr-CA" sz="1200" u="none" strike="noStrike" dirty="0">
                          <a:effectLst/>
                        </a:rPr>
                        <a:t>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2018-10-18</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292908">
                <a:tc>
                  <a:txBody>
                    <a:bodyPr/>
                    <a:lstStyle/>
                    <a:p>
                      <a:pPr algn="ctr" fontAlgn="ctr"/>
                      <a:r>
                        <a:rPr lang="fr-CA" sz="1200" u="none" strike="noStrike" dirty="0">
                          <a:effectLst/>
                        </a:rPr>
                        <a:t>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2018-11-01</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292908">
                <a:tc>
                  <a:txBody>
                    <a:bodyPr/>
                    <a:lstStyle/>
                    <a:p>
                      <a:pPr algn="ctr" fontAlgn="ctr"/>
                      <a:r>
                        <a:rPr lang="fr-CA" sz="1200" u="none" strike="noStrike" dirty="0">
                          <a:effectLst/>
                        </a:rPr>
                        <a:t>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2018-11-15</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292908">
                <a:tc>
                  <a:txBody>
                    <a:bodyPr/>
                    <a:lstStyle/>
                    <a:p>
                      <a:pPr algn="ctr" fontAlgn="ctr"/>
                      <a:r>
                        <a:rPr lang="fr-CA" sz="1200" u="none" strike="noStrike" dirty="0">
                          <a:effectLst/>
                        </a:rPr>
                        <a:t>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292908">
                <a:tc>
                  <a:txBody>
                    <a:bodyPr/>
                    <a:lstStyle/>
                    <a:p>
                      <a:pPr algn="ctr" fontAlgn="ctr"/>
                      <a:r>
                        <a:rPr lang="fr-CA" sz="1200" u="none" strike="noStrike" dirty="0">
                          <a:effectLst/>
                        </a:rPr>
                        <a:t>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2018-12-13</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r h="292908">
                <a:tc>
                  <a:txBody>
                    <a:bodyPr/>
                    <a:lstStyle/>
                    <a:p>
                      <a:pPr algn="ctr" fontAlgn="ctr"/>
                      <a:r>
                        <a:rPr lang="fr-CA" sz="1200" u="none" strike="noStrike" dirty="0">
                          <a:effectLst/>
                        </a:rPr>
                        <a:t>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2018-12-27</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40261641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4 – Possibilité 1</a:t>
            </a:r>
          </a:p>
        </p:txBody>
      </p:sp>
      <p:pic>
        <p:nvPicPr>
          <p:cNvPr id="2" name="Image 1"/>
          <p:cNvPicPr>
            <a:picLocks noChangeAspect="1"/>
          </p:cNvPicPr>
          <p:nvPr/>
        </p:nvPicPr>
        <p:blipFill>
          <a:blip r:embed="rId2"/>
          <a:stretch>
            <a:fillRect/>
          </a:stretch>
        </p:blipFill>
        <p:spPr>
          <a:xfrm>
            <a:off x="1567315" y="866274"/>
            <a:ext cx="6241043" cy="5847347"/>
          </a:xfrm>
          <a:prstGeom prst="rect">
            <a:avLst/>
          </a:prstGeom>
        </p:spPr>
      </p:pic>
    </p:spTree>
    <p:extLst>
      <p:ext uri="{BB962C8B-B14F-4D97-AF65-F5344CB8AC3E}">
        <p14:creationId xmlns:p14="http://schemas.microsoft.com/office/powerpoint/2010/main" val="9884902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Question 4 – Possibilité 2</a:t>
            </a:r>
          </a:p>
        </p:txBody>
      </p:sp>
      <p:pic>
        <p:nvPicPr>
          <p:cNvPr id="2" name="Image 1"/>
          <p:cNvPicPr>
            <a:picLocks noChangeAspect="1"/>
          </p:cNvPicPr>
          <p:nvPr/>
        </p:nvPicPr>
        <p:blipFill>
          <a:blip r:embed="rId2"/>
          <a:stretch>
            <a:fillRect/>
          </a:stretch>
        </p:blipFill>
        <p:spPr>
          <a:xfrm>
            <a:off x="1796170" y="866274"/>
            <a:ext cx="5783975" cy="5682679"/>
          </a:xfrm>
          <a:prstGeom prst="rect">
            <a:avLst/>
          </a:prstGeom>
        </p:spPr>
      </p:pic>
    </p:spTree>
    <p:extLst>
      <p:ext uri="{BB962C8B-B14F-4D97-AF65-F5344CB8AC3E}">
        <p14:creationId xmlns:p14="http://schemas.microsoft.com/office/powerpoint/2010/main" val="41412500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rotWithShape="1">
          <a:blip r:embed="rId2"/>
          <a:srcRect b="82623"/>
          <a:stretch/>
        </p:blipFill>
        <p:spPr>
          <a:xfrm>
            <a:off x="3102713" y="5046448"/>
            <a:ext cx="5945727" cy="1001027"/>
          </a:xfrm>
          <a:prstGeom prst="rect">
            <a:avLst/>
          </a:prstGeom>
        </p:spPr>
      </p:pic>
      <p:graphicFrame>
        <p:nvGraphicFramePr>
          <p:cNvPr id="8" name="Tableau 7"/>
          <p:cNvGraphicFramePr>
            <a:graphicFrameLocks noGrp="1"/>
          </p:cNvGraphicFramePr>
          <p:nvPr/>
        </p:nvGraphicFramePr>
        <p:xfrm>
          <a:off x="3705726" y="1547212"/>
          <a:ext cx="5255512" cy="2700936"/>
        </p:xfrm>
        <a:graphic>
          <a:graphicData uri="http://schemas.openxmlformats.org/drawingml/2006/table">
            <a:tbl>
              <a:tblPr>
                <a:tableStyleId>{35758FB7-9AC5-4552-8A53-C91805E547FA}</a:tableStyleId>
              </a:tblPr>
              <a:tblGrid>
                <a:gridCol w="697160">
                  <a:extLst>
                    <a:ext uri="{9D8B030D-6E8A-4147-A177-3AD203B41FA5}">
                      <a16:colId xmlns:a16="http://schemas.microsoft.com/office/drawing/2014/main" xmlns="" val="20000"/>
                    </a:ext>
                  </a:extLst>
                </a:gridCol>
                <a:gridCol w="806969">
                  <a:extLst>
                    <a:ext uri="{9D8B030D-6E8A-4147-A177-3AD203B41FA5}">
                      <a16:colId xmlns:a16="http://schemas.microsoft.com/office/drawing/2014/main" xmlns="" val="20001"/>
                    </a:ext>
                  </a:extLst>
                </a:gridCol>
                <a:gridCol w="1001050">
                  <a:extLst>
                    <a:ext uri="{9D8B030D-6E8A-4147-A177-3AD203B41FA5}">
                      <a16:colId xmlns:a16="http://schemas.microsoft.com/office/drawing/2014/main" xmlns="" val="20002"/>
                    </a:ext>
                  </a:extLst>
                </a:gridCol>
                <a:gridCol w="1001050">
                  <a:extLst>
                    <a:ext uri="{9D8B030D-6E8A-4147-A177-3AD203B41FA5}">
                      <a16:colId xmlns:a16="http://schemas.microsoft.com/office/drawing/2014/main" xmlns="" val="20003"/>
                    </a:ext>
                  </a:extLst>
                </a:gridCol>
                <a:gridCol w="881026">
                  <a:extLst>
                    <a:ext uri="{9D8B030D-6E8A-4147-A177-3AD203B41FA5}">
                      <a16:colId xmlns:a16="http://schemas.microsoft.com/office/drawing/2014/main" xmlns="" val="20004"/>
                    </a:ext>
                  </a:extLst>
                </a:gridCol>
                <a:gridCol w="868257">
                  <a:extLst>
                    <a:ext uri="{9D8B030D-6E8A-4147-A177-3AD203B41FA5}">
                      <a16:colId xmlns:a16="http://schemas.microsoft.com/office/drawing/2014/main" xmlns="" val="20005"/>
                    </a:ext>
                  </a:extLst>
                </a:gridCol>
              </a:tblGrid>
              <a:tr h="577530">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0"/>
                  </a:ext>
                </a:extLst>
              </a:tr>
              <a:tr h="235934">
                <a:tc>
                  <a:txBody>
                    <a:bodyPr/>
                    <a:lstStyle/>
                    <a:p>
                      <a:pPr algn="ctr" fontAlgn="ctr"/>
                      <a:r>
                        <a:rPr lang="fr-CA" sz="1200" u="none" strike="noStrike" dirty="0">
                          <a:effectLst/>
                        </a:rPr>
                        <a:t>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2018-07-23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1"/>
                  </a:ext>
                </a:extLst>
              </a:tr>
              <a:tr h="235934">
                <a:tc>
                  <a:txBody>
                    <a:bodyPr/>
                    <a:lstStyle/>
                    <a:p>
                      <a:pPr algn="ctr" fontAlgn="ctr"/>
                      <a:r>
                        <a:rPr lang="fr-CA" sz="1200" u="none" strike="noStrike" dirty="0">
                          <a:effectLst/>
                        </a:rPr>
                        <a:t>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2018-08-06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2"/>
                  </a:ext>
                </a:extLst>
              </a:tr>
              <a:tr h="235934">
                <a:tc>
                  <a:txBody>
                    <a:bodyPr/>
                    <a:lstStyle/>
                    <a:p>
                      <a:pPr algn="ctr" fontAlgn="ctr"/>
                      <a:r>
                        <a:rPr lang="fr-CA" sz="1200" u="none" strike="noStrike" dirty="0">
                          <a:effectLst/>
                        </a:rPr>
                        <a:t>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3"/>
                  </a:ext>
                </a:extLst>
              </a:tr>
              <a:tr h="235934">
                <a:tc>
                  <a:txBody>
                    <a:bodyPr/>
                    <a:lstStyle/>
                    <a:p>
                      <a:pPr algn="ctr" fontAlgn="ctr"/>
                      <a:r>
                        <a:rPr lang="fr-CA" sz="1200" u="none" strike="noStrike" dirty="0">
                          <a:effectLst/>
                        </a:rPr>
                        <a:t>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2018-09-03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4"/>
                  </a:ext>
                </a:extLst>
              </a:tr>
              <a:tr h="235934">
                <a:tc>
                  <a:txBody>
                    <a:bodyPr/>
                    <a:lstStyle/>
                    <a:p>
                      <a:pPr algn="ctr" fontAlgn="ctr"/>
                      <a:r>
                        <a:rPr lang="fr-CA" sz="1200" u="none" strike="noStrike" dirty="0">
                          <a:effectLst/>
                        </a:rPr>
                        <a:t>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2018-09-30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2018-10-13</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5"/>
                  </a:ext>
                </a:extLst>
              </a:tr>
              <a:tr h="235934">
                <a:tc>
                  <a:txBody>
                    <a:bodyPr/>
                    <a:lstStyle/>
                    <a:p>
                      <a:pPr algn="ctr" fontAlgn="ctr"/>
                      <a:r>
                        <a:rPr lang="fr-CA" sz="1200" u="none" strike="noStrike" dirty="0">
                          <a:effectLst/>
                        </a:rPr>
                        <a:t>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6"/>
                  </a:ext>
                </a:extLst>
              </a:tr>
              <a:tr h="235934">
                <a:tc>
                  <a:txBody>
                    <a:bodyPr/>
                    <a:lstStyle/>
                    <a:p>
                      <a:pPr algn="ctr" fontAlgn="ctr"/>
                      <a:r>
                        <a:rPr lang="fr-CA" sz="1200" u="none" strike="noStrike" dirty="0">
                          <a:effectLst/>
                        </a:rPr>
                        <a:t>16</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2018-11-10</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2018-10-15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7"/>
                  </a:ext>
                </a:extLst>
              </a:tr>
              <a:tr h="235934">
                <a:tc>
                  <a:txBody>
                    <a:bodyPr/>
                    <a:lstStyle/>
                    <a:p>
                      <a:pPr algn="ctr" fontAlgn="ctr"/>
                      <a:r>
                        <a:rPr lang="fr-CA" sz="1200" u="none" strike="noStrike" dirty="0">
                          <a:effectLst/>
                        </a:rPr>
                        <a:t>17</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2018-11-11</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2018-11-24</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2018-10-29</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8"/>
                  </a:ext>
                </a:extLst>
              </a:tr>
              <a:tr h="235934">
                <a:tc>
                  <a:txBody>
                    <a:bodyPr/>
                    <a:lstStyle/>
                    <a:p>
                      <a:pPr algn="ctr" fontAlgn="ctr"/>
                      <a:r>
                        <a:rPr lang="fr-CA" sz="1200" u="none" strike="noStrike" dirty="0">
                          <a:effectLst/>
                        </a:rPr>
                        <a:t>18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2018-11-25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2018-12-08</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2018-11-12</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u="none" strike="noStrike" dirty="0">
                          <a:effectLst/>
                        </a:rPr>
                        <a:t>2018-11-19</a:t>
                      </a:r>
                      <a:endParaRPr lang="fr-CA" sz="12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16:rowId xmlns:a16="http://schemas.microsoft.com/office/drawing/2014/main" xmlns="" val="10009"/>
                  </a:ext>
                </a:extLst>
              </a:tr>
            </a:tbl>
          </a:graphicData>
        </a:graphic>
      </p:graphicFrame>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4</a:t>
            </a:r>
          </a:p>
        </p:txBody>
      </p:sp>
      <p:sp>
        <p:nvSpPr>
          <p:cNvPr id="3" name="ZoneTexte 2"/>
          <p:cNvSpPr txBox="1"/>
          <p:nvPr/>
        </p:nvSpPr>
        <p:spPr>
          <a:xfrm>
            <a:off x="340694" y="1547212"/>
            <a:ext cx="3162902" cy="4031873"/>
          </a:xfrm>
          <a:prstGeom prst="rect">
            <a:avLst/>
          </a:prstGeom>
          <a:noFill/>
        </p:spPr>
        <p:txBody>
          <a:bodyPr wrap="square" rtlCol="0">
            <a:spAutoFit/>
          </a:bodyPr>
          <a:lstStyle/>
          <a:p>
            <a:r>
              <a:rPr lang="fr-CA" sz="1600" dirty="0"/>
              <a:t>La bonne réponse est: Possibilité #2.</a:t>
            </a:r>
          </a:p>
          <a:p>
            <a:endParaRPr lang="fr-CA" sz="1600" dirty="0" smtClean="0"/>
          </a:p>
          <a:p>
            <a:r>
              <a:rPr lang="fr-CA" sz="1600" dirty="0" smtClean="0"/>
              <a:t>Il </a:t>
            </a:r>
            <a:r>
              <a:rPr lang="fr-CA" sz="1600" dirty="0"/>
              <a:t>est trop tard pour que l’amendement suive tout le processus et soit transmis aux RH du CHU qui devraient le recevoir aujourd’hui pour un changement au 15 </a:t>
            </a:r>
            <a:r>
              <a:rPr lang="fr-CA" sz="1600" dirty="0" smtClean="0"/>
              <a:t>octobre (</a:t>
            </a:r>
            <a:r>
              <a:rPr lang="fr-CA" sz="1600" dirty="0" smtClean="0"/>
              <a:t>et </a:t>
            </a:r>
            <a:r>
              <a:rPr lang="fr-CA" sz="1600" dirty="0" smtClean="0"/>
              <a:t>amendement aurait du être envoyé à la GP avant le 01 octobre). </a:t>
            </a:r>
            <a:endParaRPr lang="fr-CA" sz="1600" dirty="0"/>
          </a:p>
          <a:p>
            <a:r>
              <a:rPr lang="fr-CA" sz="1600" dirty="0"/>
              <a:t>Le changement devrait donc intervenir au début de la période de paie suivante, soit celle du 28 octobre. </a:t>
            </a:r>
          </a:p>
        </p:txBody>
      </p:sp>
      <p:sp>
        <p:nvSpPr>
          <p:cNvPr id="7" name="Ellipse 6"/>
          <p:cNvSpPr/>
          <p:nvPr/>
        </p:nvSpPr>
        <p:spPr>
          <a:xfrm>
            <a:off x="6671001" y="5755509"/>
            <a:ext cx="1596187" cy="291966"/>
          </a:xfrm>
          <a:prstGeom prst="ellipse">
            <a:avLst/>
          </a:prstGeom>
          <a:no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
        <p:nvSpPr>
          <p:cNvPr id="9" name="Ellipse 8"/>
          <p:cNvSpPr/>
          <p:nvPr/>
        </p:nvSpPr>
        <p:spPr>
          <a:xfrm>
            <a:off x="4186989" y="3499888"/>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
        <p:nvSpPr>
          <p:cNvPr id="11" name="Ellipse 10"/>
          <p:cNvSpPr/>
          <p:nvPr/>
        </p:nvSpPr>
        <p:spPr>
          <a:xfrm>
            <a:off x="6988676" y="3224594"/>
            <a:ext cx="1249679" cy="29196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7308187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2567" y="3326908"/>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Oui</a:t>
            </a:r>
            <a:endParaRPr lang="fr-CA" sz="1200" dirty="0"/>
          </a:p>
        </p:txBody>
      </p:sp>
      <p:sp>
        <p:nvSpPr>
          <p:cNvPr id="22" name="Rectangle avec flèche vers le bas 21"/>
          <p:cNvSpPr/>
          <p:nvPr/>
        </p:nvSpPr>
        <p:spPr>
          <a:xfrm>
            <a:off x="31912" y="1196734"/>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Date souhaitée du changement</a:t>
            </a:r>
            <a:endParaRPr lang="fr-CA" sz="1200" dirty="0"/>
          </a:p>
        </p:txBody>
      </p:sp>
      <p:sp>
        <p:nvSpPr>
          <p:cNvPr id="23" name="Rectangle avec flèche vers le bas 22"/>
          <p:cNvSpPr/>
          <p:nvPr/>
        </p:nvSpPr>
        <p:spPr>
          <a:xfrm>
            <a:off x="32567" y="1592734"/>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Période de la date souhaitée de changement</a:t>
            </a:r>
          </a:p>
        </p:txBody>
      </p:sp>
      <p:sp>
        <p:nvSpPr>
          <p:cNvPr id="24" name="Rectangle avec flèche vers le bas 23"/>
          <p:cNvSpPr/>
          <p:nvPr/>
        </p:nvSpPr>
        <p:spPr>
          <a:xfrm>
            <a:off x="31911" y="2036667"/>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limite d’envoi </a:t>
            </a:r>
            <a:r>
              <a:rPr lang="fr-CA" sz="1200" dirty="0" smtClean="0"/>
              <a:t>à la GP</a:t>
            </a:r>
            <a:endParaRPr lang="fr-CA" sz="1200" dirty="0"/>
          </a:p>
        </p:txBody>
      </p:sp>
      <p:sp>
        <p:nvSpPr>
          <p:cNvPr id="25" name="Rectangle avec flèche vers le bas 24"/>
          <p:cNvSpPr/>
          <p:nvPr/>
        </p:nvSpPr>
        <p:spPr>
          <a:xfrm>
            <a:off x="31910" y="2486975"/>
            <a:ext cx="6339945" cy="396000"/>
          </a:xfrm>
          <a:prstGeom prst="downArrow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a:t>Date du jour</a:t>
            </a:r>
          </a:p>
        </p:txBody>
      </p:sp>
      <p:sp>
        <p:nvSpPr>
          <p:cNvPr id="27" name="Rectangle 26"/>
          <p:cNvSpPr/>
          <p:nvPr/>
        </p:nvSpPr>
        <p:spPr>
          <a:xfrm>
            <a:off x="32567" y="2911577"/>
            <a:ext cx="6339945" cy="252000"/>
          </a:xfrm>
          <a:prstGeom prst="rect">
            <a:avLst/>
          </a:prstGeom>
        </p:spPr>
        <p:style>
          <a:lnRef idx="1">
            <a:schemeClr val="accent1"/>
          </a:lnRef>
          <a:fillRef idx="3">
            <a:schemeClr val="accent1"/>
          </a:fillRef>
          <a:effectRef idx="2">
            <a:schemeClr val="accent1"/>
          </a:effectRef>
          <a:fontRef idx="minor">
            <a:schemeClr val="lt1"/>
          </a:fontRef>
        </p:style>
        <p:txBody>
          <a:bodyPr tIns="180000" rtlCol="0" anchor="ctr"/>
          <a:lstStyle/>
          <a:p>
            <a:pPr algn="ctr"/>
            <a:r>
              <a:rPr lang="fr-CA" sz="1200" dirty="0"/>
              <a:t>La date du jour est-elle avant la date limite d’envoi aux RH?</a:t>
            </a:r>
          </a:p>
          <a:p>
            <a:pPr algn="ctr"/>
            <a:endParaRPr lang="fr-CA" sz="1200" dirty="0"/>
          </a:p>
        </p:txBody>
      </p:sp>
      <p:sp>
        <p:nvSpPr>
          <p:cNvPr id="28" name="Rectangle 27"/>
          <p:cNvSpPr/>
          <p:nvPr/>
        </p:nvSpPr>
        <p:spPr>
          <a:xfrm>
            <a:off x="3413871" y="3326908"/>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Non</a:t>
            </a:r>
            <a:endParaRPr lang="fr-CA" sz="1200" dirty="0"/>
          </a:p>
        </p:txBody>
      </p:sp>
      <p:sp>
        <p:nvSpPr>
          <p:cNvPr id="29" name="Flèche vers le bas 28"/>
          <p:cNvSpPr/>
          <p:nvPr/>
        </p:nvSpPr>
        <p:spPr>
          <a:xfrm>
            <a:off x="1355368" y="3143990"/>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0" name="Flèche vers le bas 29"/>
          <p:cNvSpPr/>
          <p:nvPr/>
        </p:nvSpPr>
        <p:spPr>
          <a:xfrm>
            <a:off x="4795204" y="3146649"/>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1" name="Rectangle 30"/>
          <p:cNvSpPr/>
          <p:nvPr/>
        </p:nvSpPr>
        <p:spPr>
          <a:xfrm>
            <a:off x="31910" y="3848742"/>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a:t>
            </a:r>
            <a:endParaRPr lang="fr-CA" sz="1200" dirty="0"/>
          </a:p>
        </p:txBody>
      </p:sp>
      <p:sp>
        <p:nvSpPr>
          <p:cNvPr id="32" name="Rectangle 31"/>
          <p:cNvSpPr/>
          <p:nvPr/>
        </p:nvSpPr>
        <p:spPr>
          <a:xfrm>
            <a:off x="3413214" y="3848742"/>
            <a:ext cx="2958641" cy="3299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A" sz="1200" dirty="0" smtClean="0"/>
              <a:t>Amendement + Reclassement</a:t>
            </a:r>
            <a:endParaRPr lang="fr-CA" sz="1200" dirty="0"/>
          </a:p>
        </p:txBody>
      </p:sp>
      <p:sp>
        <p:nvSpPr>
          <p:cNvPr id="33" name="Flèche vers le bas 32"/>
          <p:cNvSpPr/>
          <p:nvPr/>
        </p:nvSpPr>
        <p:spPr>
          <a:xfrm>
            <a:off x="1354711" y="3665824"/>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34" name="Flèche vers le bas 33"/>
          <p:cNvSpPr/>
          <p:nvPr/>
        </p:nvSpPr>
        <p:spPr>
          <a:xfrm>
            <a:off x="4794547" y="3668483"/>
            <a:ext cx="211332" cy="16333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grpSp>
        <p:nvGrpSpPr>
          <p:cNvPr id="37" name="Groupe 36"/>
          <p:cNvGrpSpPr/>
          <p:nvPr/>
        </p:nvGrpSpPr>
        <p:grpSpPr>
          <a:xfrm>
            <a:off x="84716" y="4379423"/>
            <a:ext cx="2929557" cy="369332"/>
            <a:chOff x="2254584" y="4379423"/>
            <a:chExt cx="2495228" cy="369332"/>
          </a:xfrm>
        </p:grpSpPr>
        <p:sp>
          <p:nvSpPr>
            <p:cNvPr id="35" name="Rectangle 34"/>
            <p:cNvSpPr/>
            <p:nvPr/>
          </p:nvSpPr>
          <p:spPr>
            <a:xfrm>
              <a:off x="2254584" y="4430036"/>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36" name="ZoneTexte 35"/>
            <p:cNvSpPr txBox="1"/>
            <p:nvPr/>
          </p:nvSpPr>
          <p:spPr>
            <a:xfrm>
              <a:off x="2480770" y="4379423"/>
              <a:ext cx="2269042" cy="369332"/>
            </a:xfrm>
            <a:prstGeom prst="rect">
              <a:avLst/>
            </a:prstGeom>
            <a:noFill/>
          </p:spPr>
          <p:txBody>
            <a:bodyPr wrap="square" rtlCol="0">
              <a:spAutoFit/>
            </a:bodyPr>
            <a:lstStyle/>
            <a:p>
              <a:r>
                <a:rPr lang="fr-CA" sz="900" dirty="0" smtClean="0"/>
                <a:t>Date effective = Date de début de la nouvelle distribution budgétaire.</a:t>
              </a:r>
              <a:endParaRPr lang="fr-CA" sz="900" dirty="0"/>
            </a:p>
          </p:txBody>
        </p:sp>
      </p:grpSp>
      <p:grpSp>
        <p:nvGrpSpPr>
          <p:cNvPr id="39" name="Groupe 38"/>
          <p:cNvGrpSpPr/>
          <p:nvPr/>
        </p:nvGrpSpPr>
        <p:grpSpPr>
          <a:xfrm>
            <a:off x="3439155" y="4322870"/>
            <a:ext cx="2933357" cy="646331"/>
            <a:chOff x="2210166" y="4322870"/>
            <a:chExt cx="2498466" cy="646331"/>
          </a:xfrm>
        </p:grpSpPr>
        <p:sp>
          <p:nvSpPr>
            <p:cNvPr id="40" name="Rectangle 39"/>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1" name="ZoneTexte 40"/>
            <p:cNvSpPr txBox="1"/>
            <p:nvPr/>
          </p:nvSpPr>
          <p:spPr>
            <a:xfrm>
              <a:off x="2439589" y="4322870"/>
              <a:ext cx="2269043" cy="646331"/>
            </a:xfrm>
            <a:prstGeom prst="rect">
              <a:avLst/>
            </a:prstGeom>
            <a:noFill/>
          </p:spPr>
          <p:txBody>
            <a:bodyPr wrap="square" rtlCol="0">
              <a:spAutoFit/>
            </a:bodyPr>
            <a:lstStyle/>
            <a:p>
              <a:pPr lvl="0"/>
              <a:r>
                <a:rPr lang="fr-CA" sz="900" dirty="0"/>
                <a:t>Date effective = Date de début de la prochaine période de paie à partir de laquelle la nouvelle distribution s’appliquera.</a:t>
              </a:r>
            </a:p>
          </p:txBody>
        </p:sp>
      </p:grpSp>
      <p:grpSp>
        <p:nvGrpSpPr>
          <p:cNvPr id="45" name="Groupe 44"/>
          <p:cNvGrpSpPr/>
          <p:nvPr/>
        </p:nvGrpSpPr>
        <p:grpSpPr>
          <a:xfrm>
            <a:off x="82639" y="4822514"/>
            <a:ext cx="2931634" cy="369332"/>
            <a:chOff x="2210166" y="4310114"/>
            <a:chExt cx="2496997" cy="369332"/>
          </a:xfrm>
        </p:grpSpPr>
        <p:sp>
          <p:nvSpPr>
            <p:cNvPr id="46" name="Rectangle 4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47" name="ZoneTexte 46"/>
            <p:cNvSpPr txBox="1"/>
            <p:nvPr/>
          </p:nvSpPr>
          <p:spPr>
            <a:xfrm>
              <a:off x="2438121" y="4310114"/>
              <a:ext cx="2269042" cy="369332"/>
            </a:xfrm>
            <a:prstGeom prst="rect">
              <a:avLst/>
            </a:prstGeom>
            <a:noFill/>
          </p:spPr>
          <p:txBody>
            <a:bodyPr wrap="square" rtlCol="0">
              <a:spAutoFit/>
            </a:bodyPr>
            <a:lstStyle/>
            <a:p>
              <a:pPr lvl="0"/>
              <a:r>
                <a:rPr lang="fr-CA" sz="900" dirty="0"/>
                <a:t>Périodes de la nouvelle distribution budgétaire demandée.</a:t>
              </a:r>
            </a:p>
          </p:txBody>
        </p:sp>
      </p:grpSp>
      <p:grpSp>
        <p:nvGrpSpPr>
          <p:cNvPr id="48" name="Groupe 47"/>
          <p:cNvGrpSpPr/>
          <p:nvPr/>
        </p:nvGrpSpPr>
        <p:grpSpPr>
          <a:xfrm>
            <a:off x="3438498" y="4840008"/>
            <a:ext cx="2934014" cy="369332"/>
            <a:chOff x="2210166" y="4327608"/>
            <a:chExt cx="2499026" cy="369332"/>
          </a:xfrm>
        </p:grpSpPr>
        <p:sp>
          <p:nvSpPr>
            <p:cNvPr id="49" name="Rectangle 48"/>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0" name="ZoneTexte 49"/>
            <p:cNvSpPr txBox="1"/>
            <p:nvPr/>
          </p:nvSpPr>
          <p:spPr>
            <a:xfrm>
              <a:off x="2440149" y="4327608"/>
              <a:ext cx="2269043" cy="369332"/>
            </a:xfrm>
            <a:prstGeom prst="rect">
              <a:avLst/>
            </a:prstGeom>
            <a:noFill/>
          </p:spPr>
          <p:txBody>
            <a:bodyPr wrap="square" rtlCol="0">
              <a:spAutoFit/>
            </a:bodyPr>
            <a:lstStyle/>
            <a:p>
              <a:pPr lvl="0"/>
              <a:r>
                <a:rPr lang="fr-CA" sz="900" dirty="0"/>
                <a:t>Périodes de la nouvelle distribution budgétaire demandée.</a:t>
              </a:r>
            </a:p>
          </p:txBody>
        </p:sp>
      </p:grpSp>
      <p:grpSp>
        <p:nvGrpSpPr>
          <p:cNvPr id="51" name="Groupe 50"/>
          <p:cNvGrpSpPr/>
          <p:nvPr/>
        </p:nvGrpSpPr>
        <p:grpSpPr>
          <a:xfrm>
            <a:off x="3440469" y="5182094"/>
            <a:ext cx="2932045" cy="784830"/>
            <a:chOff x="2210166" y="4184595"/>
            <a:chExt cx="2497348" cy="784830"/>
          </a:xfrm>
        </p:grpSpPr>
        <p:sp>
          <p:nvSpPr>
            <p:cNvPr id="52" name="Rectangle 51"/>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3" name="ZoneTexte 52"/>
            <p:cNvSpPr txBox="1"/>
            <p:nvPr/>
          </p:nvSpPr>
          <p:spPr>
            <a:xfrm>
              <a:off x="2438471" y="4184595"/>
              <a:ext cx="2269043" cy="784830"/>
            </a:xfrm>
            <a:prstGeom prst="rect">
              <a:avLst/>
            </a:prstGeom>
            <a:noFill/>
          </p:spPr>
          <p:txBody>
            <a:bodyPr wrap="square" rtlCol="0">
              <a:spAutoFit/>
            </a:bodyPr>
            <a:lstStyle/>
            <a:p>
              <a:pPr lvl="0"/>
              <a:r>
                <a:rPr lang="fr-CA" sz="900" dirty="0"/>
                <a:t>Note indiquant qu’un reclassement salarial aura lieu pour le salaire passé entre la date de début de la nouvelle distribution budgétaire et la date effective</a:t>
              </a:r>
            </a:p>
          </p:txBody>
        </p:sp>
      </p:grpSp>
      <p:grpSp>
        <p:nvGrpSpPr>
          <p:cNvPr id="55" name="Groupe 54"/>
          <p:cNvGrpSpPr/>
          <p:nvPr/>
        </p:nvGrpSpPr>
        <p:grpSpPr>
          <a:xfrm>
            <a:off x="3438497" y="5846750"/>
            <a:ext cx="2934018" cy="369332"/>
            <a:chOff x="2210166" y="4313508"/>
            <a:chExt cx="2499028" cy="369332"/>
          </a:xfrm>
        </p:grpSpPr>
        <p:sp>
          <p:nvSpPr>
            <p:cNvPr id="56" name="Rectangle 55"/>
            <p:cNvSpPr/>
            <p:nvPr/>
          </p:nvSpPr>
          <p:spPr>
            <a:xfrm>
              <a:off x="2210166" y="4379423"/>
              <a:ext cx="183976" cy="216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57" name="ZoneTexte 56"/>
            <p:cNvSpPr txBox="1"/>
            <p:nvPr/>
          </p:nvSpPr>
          <p:spPr>
            <a:xfrm>
              <a:off x="2440151" y="4313508"/>
              <a:ext cx="2269043" cy="369332"/>
            </a:xfrm>
            <a:prstGeom prst="rect">
              <a:avLst/>
            </a:prstGeom>
            <a:noFill/>
          </p:spPr>
          <p:txBody>
            <a:bodyPr wrap="square" rtlCol="0">
              <a:spAutoFit/>
            </a:bodyPr>
            <a:lstStyle/>
            <a:p>
              <a:pPr lvl="0"/>
              <a:r>
                <a:rPr lang="fr-CA" sz="900" dirty="0" smtClean="0"/>
                <a:t>Reclassement salarial quand le réel du salaire est passé aux livres</a:t>
              </a:r>
              <a:endParaRPr lang="fr-CA" sz="900" dirty="0"/>
            </a:p>
          </p:txBody>
        </p:sp>
      </p:grpSp>
      <p:sp>
        <p:nvSpPr>
          <p:cNvPr id="62" name="Rectangle avec flèche vers le bas 61"/>
          <p:cNvSpPr/>
          <p:nvPr/>
        </p:nvSpPr>
        <p:spPr>
          <a:xfrm>
            <a:off x="6463064" y="1196734"/>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15 octobre</a:t>
            </a:r>
            <a:endParaRPr lang="fr-CA" sz="1050" dirty="0">
              <a:solidFill>
                <a:schemeClr val="tx1"/>
              </a:solidFill>
            </a:endParaRPr>
          </a:p>
        </p:txBody>
      </p:sp>
      <p:sp>
        <p:nvSpPr>
          <p:cNvPr id="63" name="Rectangle avec flèche vers le bas 62"/>
          <p:cNvSpPr/>
          <p:nvPr/>
        </p:nvSpPr>
        <p:spPr>
          <a:xfrm>
            <a:off x="6463719" y="1592734"/>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15</a:t>
            </a:r>
            <a:endParaRPr lang="fr-CA" sz="1050" dirty="0">
              <a:solidFill>
                <a:schemeClr val="tx1"/>
              </a:solidFill>
            </a:endParaRPr>
          </a:p>
        </p:txBody>
      </p:sp>
      <p:sp>
        <p:nvSpPr>
          <p:cNvPr id="64" name="Rectangle avec flèche vers le bas 63"/>
          <p:cNvSpPr/>
          <p:nvPr/>
        </p:nvSpPr>
        <p:spPr>
          <a:xfrm>
            <a:off x="6463063" y="2036667"/>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a:solidFill>
                  <a:schemeClr val="tx1"/>
                </a:solidFill>
              </a:rPr>
              <a:t>01</a:t>
            </a:r>
            <a:r>
              <a:rPr lang="fr-CA" sz="1050" dirty="0" smtClean="0">
                <a:solidFill>
                  <a:schemeClr val="tx1"/>
                </a:solidFill>
              </a:rPr>
              <a:t> </a:t>
            </a:r>
            <a:r>
              <a:rPr lang="fr-CA" sz="1200" dirty="0">
                <a:solidFill>
                  <a:schemeClr val="tx1"/>
                </a:solidFill>
              </a:rPr>
              <a:t>octobre</a:t>
            </a:r>
          </a:p>
        </p:txBody>
      </p:sp>
      <p:sp>
        <p:nvSpPr>
          <p:cNvPr id="65" name="Rectangle avec flèche vers le bas 64"/>
          <p:cNvSpPr/>
          <p:nvPr/>
        </p:nvSpPr>
        <p:spPr>
          <a:xfrm>
            <a:off x="6463062" y="2486975"/>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08 octobre</a:t>
            </a:r>
            <a:endParaRPr lang="fr-CA" sz="1200" dirty="0">
              <a:solidFill>
                <a:schemeClr val="tx1"/>
              </a:solidFill>
            </a:endParaRPr>
          </a:p>
        </p:txBody>
      </p:sp>
      <p:sp>
        <p:nvSpPr>
          <p:cNvPr id="66" name="Rectangle 65"/>
          <p:cNvSpPr/>
          <p:nvPr/>
        </p:nvSpPr>
        <p:spPr>
          <a:xfrm>
            <a:off x="6463719" y="3363826"/>
            <a:ext cx="2530109" cy="252000"/>
          </a:xfrm>
          <a:prstGeom prst="rect">
            <a:avLst/>
          </a:prstGeom>
        </p:spPr>
        <p:style>
          <a:lnRef idx="1">
            <a:schemeClr val="accent5"/>
          </a:lnRef>
          <a:fillRef idx="3">
            <a:schemeClr val="accent5"/>
          </a:fillRef>
          <a:effectRef idx="2">
            <a:schemeClr val="accent5"/>
          </a:effectRef>
          <a:fontRef idx="minor">
            <a:schemeClr val="lt1"/>
          </a:fontRef>
        </p:style>
        <p:txBody>
          <a:bodyPr tIns="180000" rtlCol="0" anchor="ctr"/>
          <a:lstStyle/>
          <a:p>
            <a:pPr algn="ctr"/>
            <a:r>
              <a:rPr lang="fr-CA" sz="1200" dirty="0" smtClean="0">
                <a:solidFill>
                  <a:schemeClr val="tx1"/>
                </a:solidFill>
              </a:rPr>
              <a:t>Non</a:t>
            </a:r>
            <a:endParaRPr lang="fr-CA" sz="1200" dirty="0">
              <a:solidFill>
                <a:schemeClr val="tx1"/>
              </a:solidFill>
            </a:endParaRPr>
          </a:p>
          <a:p>
            <a:pPr algn="ctr"/>
            <a:endParaRPr lang="fr-CA" sz="1200" dirty="0">
              <a:solidFill>
                <a:schemeClr val="tx1"/>
              </a:solidFill>
            </a:endParaRPr>
          </a:p>
        </p:txBody>
      </p:sp>
      <p:sp>
        <p:nvSpPr>
          <p:cNvPr id="67" name="Flèche vers le bas 66"/>
          <p:cNvSpPr/>
          <p:nvPr/>
        </p:nvSpPr>
        <p:spPr>
          <a:xfrm>
            <a:off x="7648238" y="3668482"/>
            <a:ext cx="144000" cy="180000"/>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CA">
              <a:solidFill>
                <a:schemeClr val="tx1"/>
              </a:solidFill>
            </a:endParaRPr>
          </a:p>
        </p:txBody>
      </p:sp>
      <p:sp>
        <p:nvSpPr>
          <p:cNvPr id="2" name="Titre 1"/>
          <p:cNvSpPr>
            <a:spLocks noGrp="1"/>
          </p:cNvSpPr>
          <p:nvPr>
            <p:ph type="title"/>
          </p:nvPr>
        </p:nvSpPr>
        <p:spPr>
          <a:xfrm>
            <a:off x="0" y="-27773"/>
            <a:ext cx="8229600" cy="1143000"/>
          </a:xfrm>
        </p:spPr>
        <p:txBody>
          <a:bodyPr/>
          <a:lstStyle/>
          <a:p>
            <a:pPr algn="l"/>
            <a:r>
              <a:rPr lang="fr-CA" dirty="0" smtClean="0">
                <a:solidFill>
                  <a:schemeClr val="bg1"/>
                </a:solidFill>
              </a:rPr>
              <a:t>Réponse 4</a:t>
            </a:r>
            <a:endParaRPr lang="fr-CA" dirty="0">
              <a:solidFill>
                <a:schemeClr val="bg1"/>
              </a:solidFill>
            </a:endParaRPr>
          </a:p>
        </p:txBody>
      </p:sp>
      <p:sp>
        <p:nvSpPr>
          <p:cNvPr id="68" name="Rectangle avec flèche vers le bas 67"/>
          <p:cNvSpPr/>
          <p:nvPr/>
        </p:nvSpPr>
        <p:spPr>
          <a:xfrm>
            <a:off x="6463719" y="2911577"/>
            <a:ext cx="2530109" cy="396000"/>
          </a:xfrm>
          <a:prstGeom prst="downArrowCallou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Date du jour &lt; </a:t>
            </a:r>
            <a:r>
              <a:rPr lang="fr-CA" sz="1200" smtClean="0">
                <a:solidFill>
                  <a:schemeClr val="tx1"/>
                </a:solidFill>
              </a:rPr>
              <a:t>Date limite?</a:t>
            </a:r>
            <a:endParaRPr lang="fr-CA" sz="1200" dirty="0">
              <a:solidFill>
                <a:schemeClr val="tx1"/>
              </a:solidFill>
            </a:endParaRPr>
          </a:p>
        </p:txBody>
      </p:sp>
      <p:sp>
        <p:nvSpPr>
          <p:cNvPr id="69" name="Rectangle 68"/>
          <p:cNvSpPr/>
          <p:nvPr/>
        </p:nvSpPr>
        <p:spPr>
          <a:xfrm>
            <a:off x="6497660" y="3880968"/>
            <a:ext cx="2490645" cy="32993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CA" sz="1200" dirty="0" smtClean="0">
                <a:solidFill>
                  <a:schemeClr val="tx1"/>
                </a:solidFill>
              </a:rPr>
              <a:t>Amendement + Reclassement</a:t>
            </a:r>
            <a:endParaRPr lang="fr-CA" sz="1200" dirty="0">
              <a:solidFill>
                <a:schemeClr val="tx1"/>
              </a:solidFill>
            </a:endParaRPr>
          </a:p>
        </p:txBody>
      </p:sp>
      <p:grpSp>
        <p:nvGrpSpPr>
          <p:cNvPr id="70" name="Groupe 69"/>
          <p:cNvGrpSpPr/>
          <p:nvPr/>
        </p:nvGrpSpPr>
        <p:grpSpPr>
          <a:xfrm>
            <a:off x="6523602" y="4355096"/>
            <a:ext cx="2469360" cy="272553"/>
            <a:chOff x="2210166" y="4322870"/>
            <a:chExt cx="2498466" cy="272553"/>
          </a:xfrm>
        </p:grpSpPr>
        <p:sp>
          <p:nvSpPr>
            <p:cNvPr id="71" name="Rectangle 70"/>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2" name="ZoneTexte 71"/>
            <p:cNvSpPr txBox="1"/>
            <p:nvPr/>
          </p:nvSpPr>
          <p:spPr>
            <a:xfrm>
              <a:off x="2439589" y="4322870"/>
              <a:ext cx="2269043" cy="230832"/>
            </a:xfrm>
            <a:prstGeom prst="rect">
              <a:avLst/>
            </a:prstGeom>
            <a:noFill/>
          </p:spPr>
          <p:txBody>
            <a:bodyPr wrap="square" rtlCol="0">
              <a:spAutoFit/>
            </a:bodyPr>
            <a:lstStyle/>
            <a:p>
              <a:pPr lvl="0"/>
              <a:r>
                <a:rPr lang="fr-CA" sz="900" dirty="0"/>
                <a:t>Date effective </a:t>
              </a:r>
              <a:r>
                <a:rPr lang="fr-CA" sz="900" dirty="0" smtClean="0"/>
                <a:t>= 28 octobre</a:t>
              </a:r>
              <a:endParaRPr lang="fr-CA" sz="900" dirty="0"/>
            </a:p>
          </p:txBody>
        </p:sp>
      </p:grpSp>
      <p:grpSp>
        <p:nvGrpSpPr>
          <p:cNvPr id="73" name="Groupe 72"/>
          <p:cNvGrpSpPr/>
          <p:nvPr/>
        </p:nvGrpSpPr>
        <p:grpSpPr>
          <a:xfrm>
            <a:off x="6522944" y="4787391"/>
            <a:ext cx="2470884" cy="646331"/>
            <a:chOff x="2210166" y="4327608"/>
            <a:chExt cx="2500007" cy="646331"/>
          </a:xfrm>
        </p:grpSpPr>
        <p:sp>
          <p:nvSpPr>
            <p:cNvPr id="74" name="Rectangle 73"/>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5" name="ZoneTexte 74"/>
            <p:cNvSpPr txBox="1"/>
            <p:nvPr/>
          </p:nvSpPr>
          <p:spPr>
            <a:xfrm>
              <a:off x="2415863" y="4327608"/>
              <a:ext cx="2294310" cy="646331"/>
            </a:xfrm>
            <a:prstGeom prst="rect">
              <a:avLst/>
            </a:prstGeom>
            <a:noFill/>
          </p:spPr>
          <p:txBody>
            <a:bodyPr wrap="square" rtlCol="0">
              <a:spAutoFit/>
            </a:bodyPr>
            <a:lstStyle/>
            <a:p>
              <a:pPr lvl="0"/>
              <a:r>
                <a:rPr lang="fr-CA" sz="900" dirty="0" smtClean="0"/>
                <a:t>Distribution budgétaire = </a:t>
              </a:r>
            </a:p>
            <a:p>
              <a:pPr lvl="0"/>
              <a:r>
                <a:rPr lang="fr-CA" sz="900" dirty="0" smtClean="0"/>
                <a:t>01 avril au 14 octobre </a:t>
              </a:r>
              <a:r>
                <a:rPr lang="fr-CA" sz="700" dirty="0" smtClean="0"/>
                <a:t>(81111)</a:t>
              </a:r>
            </a:p>
            <a:p>
              <a:pPr lvl="0"/>
              <a:r>
                <a:rPr lang="fr-CA" sz="900" dirty="0" smtClean="0"/>
                <a:t>15 au 27 octobre </a:t>
              </a:r>
              <a:r>
                <a:rPr lang="fr-CA" sz="700" dirty="0" smtClean="0"/>
                <a:t>(83333 par </a:t>
              </a:r>
              <a:r>
                <a:rPr lang="fr-CA" sz="700" dirty="0" err="1" smtClean="0"/>
                <a:t>reclass</a:t>
              </a:r>
              <a:r>
                <a:rPr lang="fr-CA" sz="700" dirty="0" smtClean="0"/>
                <a:t>. sal) </a:t>
              </a:r>
            </a:p>
            <a:p>
              <a:pPr lvl="0"/>
              <a:r>
                <a:rPr lang="fr-CA" sz="900" dirty="0" smtClean="0"/>
                <a:t>28 octobre au 31 mars </a:t>
              </a:r>
              <a:r>
                <a:rPr lang="fr-CA" sz="700" dirty="0" smtClean="0"/>
                <a:t>(83333). </a:t>
              </a:r>
              <a:endParaRPr lang="fr-CA" sz="700" dirty="0"/>
            </a:p>
          </p:txBody>
        </p:sp>
      </p:grpSp>
      <p:grpSp>
        <p:nvGrpSpPr>
          <p:cNvPr id="76" name="Groupe 75"/>
          <p:cNvGrpSpPr/>
          <p:nvPr/>
        </p:nvGrpSpPr>
        <p:grpSpPr>
          <a:xfrm>
            <a:off x="6524916" y="5538562"/>
            <a:ext cx="2468256" cy="507831"/>
            <a:chOff x="2210166" y="4212876"/>
            <a:chExt cx="2497348" cy="507831"/>
          </a:xfrm>
        </p:grpSpPr>
        <p:sp>
          <p:nvSpPr>
            <p:cNvPr id="77" name="Rectangle 76"/>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78" name="ZoneTexte 77"/>
            <p:cNvSpPr txBox="1"/>
            <p:nvPr/>
          </p:nvSpPr>
          <p:spPr>
            <a:xfrm>
              <a:off x="2438471" y="4212876"/>
              <a:ext cx="2269043" cy="507831"/>
            </a:xfrm>
            <a:prstGeom prst="rect">
              <a:avLst/>
            </a:prstGeom>
            <a:noFill/>
          </p:spPr>
          <p:txBody>
            <a:bodyPr wrap="square" rtlCol="0">
              <a:spAutoFit/>
            </a:bodyPr>
            <a:lstStyle/>
            <a:p>
              <a:pPr lvl="0"/>
              <a:r>
                <a:rPr lang="fr-CA" sz="900" dirty="0" smtClean="0"/>
                <a:t>Note = Un reclassement aura lieu pour le salaire passé sur le 81111 entre le 15 et le 27 octobre.</a:t>
              </a:r>
              <a:endParaRPr lang="fr-CA" sz="900" dirty="0"/>
            </a:p>
          </p:txBody>
        </p:sp>
      </p:grpSp>
      <p:grpSp>
        <p:nvGrpSpPr>
          <p:cNvPr id="79" name="Groupe 78"/>
          <p:cNvGrpSpPr/>
          <p:nvPr/>
        </p:nvGrpSpPr>
        <p:grpSpPr>
          <a:xfrm>
            <a:off x="6522943" y="6028201"/>
            <a:ext cx="2469917" cy="369332"/>
            <a:chOff x="2210166" y="4313508"/>
            <a:chExt cx="2499028" cy="369332"/>
          </a:xfrm>
        </p:grpSpPr>
        <p:sp>
          <p:nvSpPr>
            <p:cNvPr id="80" name="Rectangle 79"/>
            <p:cNvSpPr/>
            <p:nvPr/>
          </p:nvSpPr>
          <p:spPr>
            <a:xfrm>
              <a:off x="2210166" y="4379423"/>
              <a:ext cx="183976" cy="2160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CA"/>
            </a:p>
          </p:txBody>
        </p:sp>
        <p:sp>
          <p:nvSpPr>
            <p:cNvPr id="81" name="ZoneTexte 80"/>
            <p:cNvSpPr txBox="1"/>
            <p:nvPr/>
          </p:nvSpPr>
          <p:spPr>
            <a:xfrm>
              <a:off x="2440151" y="4313508"/>
              <a:ext cx="2269043" cy="369332"/>
            </a:xfrm>
            <a:prstGeom prst="rect">
              <a:avLst/>
            </a:prstGeom>
            <a:noFill/>
          </p:spPr>
          <p:txBody>
            <a:bodyPr wrap="square" rtlCol="0">
              <a:spAutoFit/>
            </a:bodyPr>
            <a:lstStyle/>
            <a:p>
              <a:pPr lvl="0"/>
              <a:r>
                <a:rPr lang="fr-CA" sz="900" dirty="0" smtClean="0"/>
                <a:t>Reclassement salarial quand le réel du salaire est passé aux livres.</a:t>
              </a:r>
              <a:endParaRPr lang="fr-CA" sz="900" dirty="0"/>
            </a:p>
          </p:txBody>
        </p:sp>
      </p:grpSp>
      <p:pic>
        <p:nvPicPr>
          <p:cNvPr id="3" name="Image 2"/>
          <p:cNvPicPr>
            <a:picLocks noChangeAspect="1"/>
          </p:cNvPicPr>
          <p:nvPr/>
        </p:nvPicPr>
        <p:blipFill>
          <a:blip r:embed="rId2"/>
          <a:stretch>
            <a:fillRect/>
          </a:stretch>
        </p:blipFill>
        <p:spPr>
          <a:xfrm>
            <a:off x="6544412" y="4452821"/>
            <a:ext cx="122321" cy="108000"/>
          </a:xfrm>
          <a:prstGeom prst="rect">
            <a:avLst/>
          </a:prstGeom>
        </p:spPr>
      </p:pic>
      <p:pic>
        <p:nvPicPr>
          <p:cNvPr id="82" name="Image 81"/>
          <p:cNvPicPr>
            <a:picLocks noChangeAspect="1"/>
          </p:cNvPicPr>
          <p:nvPr/>
        </p:nvPicPr>
        <p:blipFill>
          <a:blip r:embed="rId2"/>
          <a:stretch>
            <a:fillRect/>
          </a:stretch>
        </p:blipFill>
        <p:spPr>
          <a:xfrm>
            <a:off x="6544412" y="4887191"/>
            <a:ext cx="122321" cy="108000"/>
          </a:xfrm>
          <a:prstGeom prst="rect">
            <a:avLst/>
          </a:prstGeom>
        </p:spPr>
      </p:pic>
      <p:pic>
        <p:nvPicPr>
          <p:cNvPr id="83" name="Image 82"/>
          <p:cNvPicPr>
            <a:picLocks noChangeAspect="1"/>
          </p:cNvPicPr>
          <p:nvPr/>
        </p:nvPicPr>
        <p:blipFill>
          <a:blip r:embed="rId2"/>
          <a:stretch>
            <a:fillRect/>
          </a:stretch>
        </p:blipFill>
        <p:spPr>
          <a:xfrm>
            <a:off x="6549919" y="5748053"/>
            <a:ext cx="122321" cy="108000"/>
          </a:xfrm>
          <a:prstGeom prst="rect">
            <a:avLst/>
          </a:prstGeom>
        </p:spPr>
      </p:pic>
    </p:spTree>
    <p:extLst>
      <p:ext uri="{BB962C8B-B14F-4D97-AF65-F5344CB8AC3E}">
        <p14:creationId xmlns:p14="http://schemas.microsoft.com/office/powerpoint/2010/main" val="21570299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4</a:t>
            </a:r>
          </a:p>
        </p:txBody>
      </p:sp>
      <p:sp>
        <p:nvSpPr>
          <p:cNvPr id="3" name="ZoneTexte 2"/>
          <p:cNvSpPr txBox="1"/>
          <p:nvPr/>
        </p:nvSpPr>
        <p:spPr>
          <a:xfrm>
            <a:off x="222531" y="1215812"/>
            <a:ext cx="8422105" cy="3724096"/>
          </a:xfrm>
          <a:prstGeom prst="rect">
            <a:avLst/>
          </a:prstGeom>
          <a:noFill/>
        </p:spPr>
        <p:txBody>
          <a:bodyPr wrap="square" rtlCol="0">
            <a:spAutoFit/>
          </a:bodyPr>
          <a:lstStyle/>
          <a:p>
            <a:pPr algn="just"/>
            <a:r>
              <a:rPr lang="fr-CA" sz="1600" dirty="0"/>
              <a:t>L’équipe administrative indique la nouvelle répartition budgétaire qui </a:t>
            </a:r>
            <a:r>
              <a:rPr lang="fr-CA" sz="1600" dirty="0" smtClean="0"/>
              <a:t>prévoit:</a:t>
            </a:r>
            <a:endParaRPr lang="fr-CA" sz="1600" dirty="0"/>
          </a:p>
          <a:p>
            <a:pPr marL="285750" indent="-285750" algn="just">
              <a:buFont typeface="Wingdings" panose="05000000000000000000" pitchFamily="2" charset="2"/>
              <a:buChar char="v"/>
            </a:pPr>
            <a:r>
              <a:rPr lang="fr-CA" sz="1600" dirty="0" smtClean="0"/>
              <a:t>Du 01 avril au 14 octobre sur le 81111, correspondant à ce que le chercheur a demandé. </a:t>
            </a:r>
          </a:p>
          <a:p>
            <a:pPr marL="285750" indent="-285750" algn="just">
              <a:buFont typeface="Wingdings" panose="05000000000000000000" pitchFamily="2" charset="2"/>
              <a:buChar char="v"/>
            </a:pPr>
            <a:r>
              <a:rPr lang="fr-CA" sz="1600" dirty="0" smtClean="0"/>
              <a:t>Du 15 octobre au 27 octobre sur le 83333:</a:t>
            </a:r>
          </a:p>
          <a:p>
            <a:pPr marL="742950" lvl="1" indent="-285750" algn="just">
              <a:buFont typeface="Wingdings" panose="05000000000000000000" pitchFamily="2" charset="2"/>
              <a:buChar char="v"/>
            </a:pPr>
            <a:r>
              <a:rPr lang="fr-CA" sz="1400" dirty="0" smtClean="0"/>
              <a:t>La date de début (15 octobre)  correspond à la date de changement souhaitée, à ce que le chercheur a demandé,</a:t>
            </a:r>
          </a:p>
          <a:p>
            <a:pPr marL="742950" lvl="1" indent="-285750" algn="just">
              <a:buFont typeface="Wingdings" panose="05000000000000000000" pitchFamily="2" charset="2"/>
              <a:buChar char="v"/>
            </a:pPr>
            <a:r>
              <a:rPr lang="fr-CA" sz="1400" dirty="0" smtClean="0"/>
              <a:t>La date de fin (27 octobre) correspond au dernier jour avant que l’amendement devienne effectif. </a:t>
            </a:r>
            <a:endParaRPr lang="fr-CA" sz="1400" dirty="0"/>
          </a:p>
          <a:p>
            <a:pPr marL="742950" lvl="1" indent="-285750" algn="just">
              <a:buFont typeface="Wingdings" panose="05000000000000000000" pitchFamily="2" charset="2"/>
              <a:buChar char="v"/>
            </a:pPr>
            <a:r>
              <a:rPr lang="fr-CA" sz="1400" dirty="0" smtClean="0"/>
              <a:t>Cette période correspondra au reclassement qui devra être fait. </a:t>
            </a:r>
          </a:p>
          <a:p>
            <a:pPr marL="742950" lvl="1" indent="-285750" algn="just">
              <a:buFont typeface="Wingdings" panose="05000000000000000000" pitchFamily="2" charset="2"/>
              <a:buChar char="v"/>
            </a:pPr>
            <a:r>
              <a:rPr lang="fr-CA" sz="1400" dirty="0" smtClean="0"/>
              <a:t>Le fait d’indiquer distinctement cette période permet d’estimer le montant du reclassement et donc de le valider quand il sera fait. </a:t>
            </a:r>
          </a:p>
          <a:p>
            <a:pPr marL="285750" indent="-285750" algn="just">
              <a:buFont typeface="Wingdings" panose="05000000000000000000" pitchFamily="2" charset="2"/>
              <a:buChar char="v"/>
            </a:pPr>
            <a:r>
              <a:rPr lang="fr-CA" sz="1600" dirty="0" smtClean="0"/>
              <a:t>Du 28 octobre au 31 mars sur le 83333:</a:t>
            </a:r>
          </a:p>
          <a:p>
            <a:pPr marL="742950" lvl="1" indent="-285750" algn="just">
              <a:buFont typeface="Wingdings" panose="05000000000000000000" pitchFamily="2" charset="2"/>
              <a:buChar char="v"/>
            </a:pPr>
            <a:r>
              <a:rPr lang="fr-CA" sz="1400" dirty="0" smtClean="0"/>
              <a:t>La date de début (28 octobre) correspond à la date effective de l’amendement, la date à partir de laquelle le changement sera fait dans le système.</a:t>
            </a:r>
          </a:p>
          <a:p>
            <a:pPr marL="742950" lvl="1" indent="-285750" algn="just">
              <a:buFont typeface="Wingdings" panose="05000000000000000000" pitchFamily="2" charset="2"/>
              <a:buChar char="v"/>
            </a:pPr>
            <a:r>
              <a:rPr lang="fr-CA" sz="1400" dirty="0" smtClean="0"/>
              <a:t>La date de fin (31 mars) correspond à la date de fin de la DP, conformément à ce qu’a demandé le chercheur</a:t>
            </a:r>
            <a:r>
              <a:rPr lang="fr-CA" sz="1600" dirty="0" smtClean="0"/>
              <a:t>. </a:t>
            </a:r>
          </a:p>
        </p:txBody>
      </p:sp>
    </p:spTree>
    <p:extLst>
      <p:ext uri="{BB962C8B-B14F-4D97-AF65-F5344CB8AC3E}">
        <p14:creationId xmlns:p14="http://schemas.microsoft.com/office/powerpoint/2010/main" val="7525561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595173" y="268852"/>
            <a:ext cx="6548827" cy="6434137"/>
          </a:xfrm>
          <a:prstGeom prst="rect">
            <a:avLst/>
          </a:prstGeom>
        </p:spPr>
      </p:pic>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4</a:t>
            </a:r>
          </a:p>
        </p:txBody>
      </p:sp>
      <p:sp>
        <p:nvSpPr>
          <p:cNvPr id="6" name="ZoneTexte 5"/>
          <p:cNvSpPr txBox="1"/>
          <p:nvPr/>
        </p:nvSpPr>
        <p:spPr>
          <a:xfrm>
            <a:off x="72189" y="1443901"/>
            <a:ext cx="2546779" cy="584775"/>
          </a:xfrm>
          <a:prstGeom prst="rect">
            <a:avLst/>
          </a:prstGeom>
          <a:noFill/>
        </p:spPr>
        <p:txBody>
          <a:bodyPr wrap="square" rtlCol="0">
            <a:spAutoFit/>
          </a:bodyPr>
          <a:lstStyle/>
          <a:p>
            <a:r>
              <a:rPr lang="fr-CA" sz="1600" dirty="0"/>
              <a:t>Dans la possibilité #2:</a:t>
            </a:r>
          </a:p>
          <a:p>
            <a:endParaRPr lang="fr-CA" sz="1600" dirty="0"/>
          </a:p>
        </p:txBody>
      </p:sp>
      <p:sp>
        <p:nvSpPr>
          <p:cNvPr id="10" name="Ellipse 9"/>
          <p:cNvSpPr/>
          <p:nvPr/>
        </p:nvSpPr>
        <p:spPr>
          <a:xfrm>
            <a:off x="6687292" y="1027326"/>
            <a:ext cx="1545996" cy="275734"/>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1" name="Ellipse 10"/>
          <p:cNvSpPr/>
          <p:nvPr/>
        </p:nvSpPr>
        <p:spPr>
          <a:xfrm>
            <a:off x="2644760" y="4872263"/>
            <a:ext cx="1539712" cy="976017"/>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2" name="Ellipse 11"/>
          <p:cNvSpPr/>
          <p:nvPr/>
        </p:nvSpPr>
        <p:spPr>
          <a:xfrm>
            <a:off x="3171834" y="6114599"/>
            <a:ext cx="5631730" cy="588390"/>
          </a:xfrm>
          <a:prstGeom prst="ellipse">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3" name="Légende encadrée 1 12"/>
          <p:cNvSpPr/>
          <p:nvPr/>
        </p:nvSpPr>
        <p:spPr>
          <a:xfrm>
            <a:off x="544415" y="1876688"/>
            <a:ext cx="1809946" cy="923827"/>
          </a:xfrm>
          <a:prstGeom prst="borderCallout1">
            <a:avLst>
              <a:gd name="adj1" fmla="val -638"/>
              <a:gd name="adj2" fmla="val 99479"/>
              <a:gd name="adj3" fmla="val -76734"/>
              <a:gd name="adj4" fmla="val 339681"/>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date effective est la prochaine période de paie à partir de laquelle le changement sera effectif dans le système. </a:t>
            </a:r>
            <a:endParaRPr lang="fr-CA" sz="1100" dirty="0"/>
          </a:p>
        </p:txBody>
      </p:sp>
      <p:sp>
        <p:nvSpPr>
          <p:cNvPr id="14" name="Légende encadrée 1 13"/>
          <p:cNvSpPr/>
          <p:nvPr/>
        </p:nvSpPr>
        <p:spPr>
          <a:xfrm>
            <a:off x="544415" y="3202707"/>
            <a:ext cx="2058038" cy="1770274"/>
          </a:xfrm>
          <a:prstGeom prst="borderCallout1">
            <a:avLst>
              <a:gd name="adj1" fmla="val 98342"/>
              <a:gd name="adj2" fmla="val 100521"/>
              <a:gd name="adj3" fmla="val 109624"/>
              <a:gd name="adj4" fmla="val 106538"/>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Les périodes de distribution correspondent à ce que le chercheur a demandé.</a:t>
            </a:r>
          </a:p>
          <a:p>
            <a:pPr algn="just"/>
            <a:r>
              <a:rPr lang="fr-CA" sz="1100" dirty="0" smtClean="0"/>
              <a:t>Le fait d’indiquer distinctement la période qui fera l’objet d’un amendement permet d’estimer le montant du salaire qui devra être reclassé (à des fins de validation au moment du reclassement). </a:t>
            </a:r>
            <a:endParaRPr lang="fr-CA" sz="1100" dirty="0"/>
          </a:p>
        </p:txBody>
      </p:sp>
      <p:sp>
        <p:nvSpPr>
          <p:cNvPr id="15" name="Légende encadrée 1 14"/>
          <p:cNvSpPr/>
          <p:nvPr/>
        </p:nvSpPr>
        <p:spPr>
          <a:xfrm>
            <a:off x="632472" y="5706669"/>
            <a:ext cx="1809946" cy="511697"/>
          </a:xfrm>
          <a:prstGeom prst="borderCallout1">
            <a:avLst>
              <a:gd name="adj1" fmla="val 50383"/>
              <a:gd name="adj2" fmla="val 100000"/>
              <a:gd name="adj3" fmla="val 130974"/>
              <a:gd name="adj4" fmla="val 142871"/>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note confirme qu’il y aura un reclassement salarial. </a:t>
            </a:r>
            <a:endParaRPr lang="fr-CA" sz="1100" dirty="0"/>
          </a:p>
        </p:txBody>
      </p:sp>
      <p:sp>
        <p:nvSpPr>
          <p:cNvPr id="16" name="Rectangle 15"/>
          <p:cNvSpPr/>
          <p:nvPr/>
        </p:nvSpPr>
        <p:spPr>
          <a:xfrm>
            <a:off x="2891200" y="5345656"/>
            <a:ext cx="4722829" cy="254523"/>
          </a:xfrm>
          <a:prstGeom prst="rect">
            <a:avLst/>
          </a:prstGeom>
          <a:noFill/>
          <a:ln w="28575">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7" name="ZoneTexte 16"/>
          <p:cNvSpPr txBox="1"/>
          <p:nvPr/>
        </p:nvSpPr>
        <p:spPr>
          <a:xfrm>
            <a:off x="7781085" y="5195918"/>
            <a:ext cx="1470582"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fr-CA" sz="1000" dirty="0" smtClean="0"/>
              <a:t>Période correspondant au reclassement qui sera fait. </a:t>
            </a:r>
            <a:endParaRPr lang="fr-CA" sz="1000" dirty="0"/>
          </a:p>
        </p:txBody>
      </p:sp>
      <p:cxnSp>
        <p:nvCxnSpPr>
          <p:cNvPr id="18" name="Connecteur droit avec flèche 17"/>
          <p:cNvCxnSpPr/>
          <p:nvPr/>
        </p:nvCxnSpPr>
        <p:spPr>
          <a:xfrm flipH="1">
            <a:off x="7614029" y="5444305"/>
            <a:ext cx="163840" cy="10632"/>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9" name="Connecteur droit avec flèche 18"/>
          <p:cNvCxnSpPr>
            <a:stCxn id="17" idx="2"/>
          </p:cNvCxnSpPr>
          <p:nvPr/>
        </p:nvCxnSpPr>
        <p:spPr>
          <a:xfrm flipH="1">
            <a:off x="7953416" y="5749916"/>
            <a:ext cx="562960" cy="450851"/>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0727405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2964597" y="1049154"/>
            <a:ext cx="6179403" cy="5789596"/>
          </a:xfrm>
          <a:prstGeom prst="rect">
            <a:avLst/>
          </a:prstGeom>
        </p:spPr>
      </p:pic>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Réponse 4</a:t>
            </a:r>
          </a:p>
        </p:txBody>
      </p:sp>
      <p:sp>
        <p:nvSpPr>
          <p:cNvPr id="6" name="ZoneTexte 5"/>
          <p:cNvSpPr txBox="1"/>
          <p:nvPr/>
        </p:nvSpPr>
        <p:spPr>
          <a:xfrm>
            <a:off x="215744" y="1224838"/>
            <a:ext cx="2546779" cy="646331"/>
          </a:xfrm>
          <a:prstGeom prst="rect">
            <a:avLst/>
          </a:prstGeom>
          <a:noFill/>
        </p:spPr>
        <p:txBody>
          <a:bodyPr wrap="square" rtlCol="0">
            <a:spAutoFit/>
          </a:bodyPr>
          <a:lstStyle/>
          <a:p>
            <a:r>
              <a:rPr lang="fr-CA" dirty="0" smtClean="0"/>
              <a:t>Pourquoi ce n’est pas la </a:t>
            </a:r>
            <a:r>
              <a:rPr lang="fr-CA" dirty="0"/>
              <a:t>possibilité #1: </a:t>
            </a:r>
          </a:p>
        </p:txBody>
      </p:sp>
      <p:sp>
        <p:nvSpPr>
          <p:cNvPr id="8" name="Ellipse 7"/>
          <p:cNvSpPr/>
          <p:nvPr/>
        </p:nvSpPr>
        <p:spPr>
          <a:xfrm>
            <a:off x="2964597" y="5209254"/>
            <a:ext cx="1539712" cy="976017"/>
          </a:xfrm>
          <a:prstGeom prst="ellipse">
            <a:avLst/>
          </a:prstGeom>
          <a:no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9" name="Légende encadrée 1 8"/>
          <p:cNvSpPr/>
          <p:nvPr/>
        </p:nvSpPr>
        <p:spPr>
          <a:xfrm>
            <a:off x="215744" y="5900264"/>
            <a:ext cx="2594072" cy="533597"/>
          </a:xfrm>
          <a:prstGeom prst="borderCallout1">
            <a:avLst>
              <a:gd name="adj1" fmla="val 48777"/>
              <a:gd name="adj2" fmla="val 99895"/>
              <a:gd name="adj3" fmla="val 22208"/>
              <a:gd name="adj4" fmla="val 109229"/>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fr-CA" sz="1100" dirty="0" smtClean="0"/>
              <a:t>La distribution budgétaire ne distingue pas la période qui fera l’objet d’un reclassement salarial. </a:t>
            </a:r>
            <a:endParaRPr lang="fr-CA" sz="1100" dirty="0"/>
          </a:p>
        </p:txBody>
      </p:sp>
      <p:sp>
        <p:nvSpPr>
          <p:cNvPr id="10" name="Ellipse 9"/>
          <p:cNvSpPr/>
          <p:nvPr/>
        </p:nvSpPr>
        <p:spPr>
          <a:xfrm>
            <a:off x="6581459" y="1840355"/>
            <a:ext cx="1545996" cy="275734"/>
          </a:xfrm>
          <a:prstGeom prst="ellipse">
            <a:avLst/>
          </a:prstGeom>
          <a:noFill/>
          <a:ln w="190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sp>
        <p:nvSpPr>
          <p:cNvPr id="11" name="Légende encadrée 1 10"/>
          <p:cNvSpPr/>
          <p:nvPr/>
        </p:nvSpPr>
        <p:spPr>
          <a:xfrm>
            <a:off x="215744" y="4948800"/>
            <a:ext cx="2570425" cy="720824"/>
          </a:xfrm>
          <a:prstGeom prst="borderCallout1">
            <a:avLst>
              <a:gd name="adj1" fmla="val -638"/>
              <a:gd name="adj2" fmla="val 99479"/>
              <a:gd name="adj3" fmla="val -396145"/>
              <a:gd name="adj4" fmla="val 253516"/>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1100" dirty="0" smtClean="0"/>
              <a:t>La date effective  n’est la prochaine période de paie à partir de laquelle le changement sera effectif dans le système. </a:t>
            </a:r>
            <a:endParaRPr lang="fr-CA" sz="1100" dirty="0"/>
          </a:p>
        </p:txBody>
      </p:sp>
      <p:sp>
        <p:nvSpPr>
          <p:cNvPr id="3" name="ZoneTexte 2"/>
          <p:cNvSpPr txBox="1"/>
          <p:nvPr/>
        </p:nvSpPr>
        <p:spPr>
          <a:xfrm>
            <a:off x="72189" y="1840355"/>
            <a:ext cx="2737627" cy="3108543"/>
          </a:xfrm>
          <a:prstGeom prst="rect">
            <a:avLst/>
          </a:prstGeom>
          <a:noFill/>
        </p:spPr>
        <p:txBody>
          <a:bodyPr wrap="square" rtlCol="0">
            <a:spAutoFit/>
          </a:bodyPr>
          <a:lstStyle/>
          <a:p>
            <a:r>
              <a:rPr lang="fr-CA" sz="1400" dirty="0" smtClean="0"/>
              <a:t>Cet amendement est monté comme s’il pouvait être traité à temps pour un changement au 15 octobre (date effective au 15, distribution budgétaire au 15 et pas de reclassement salarial). Quoique la date du 15 octobre ne soit pas encore passée (nous sommes le 08 octobre), considérant les délai de traitement de la GP et des RH du CHU, il n’est pas possible de faire un amendement en date du 15 octobre. </a:t>
            </a:r>
            <a:endParaRPr lang="en-US" sz="1400" dirty="0"/>
          </a:p>
        </p:txBody>
      </p:sp>
    </p:spTree>
    <p:extLst>
      <p:ext uri="{BB962C8B-B14F-4D97-AF65-F5344CB8AC3E}">
        <p14:creationId xmlns:p14="http://schemas.microsoft.com/office/powerpoint/2010/main" val="25002291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CA" altLang="fr-FR" dirty="0">
                <a:latin typeface="Arial" panose="020B0604020202020204" pitchFamily="34" charset="0"/>
                <a:ea typeface="ＭＳ Ｐゴシック" panose="020B0600070205080204" pitchFamily="34" charset="-128"/>
                <a:cs typeface="Arial" panose="020B0604020202020204" pitchFamily="34" charset="0"/>
              </a:rPr>
              <a:t>Question 5</a:t>
            </a:r>
          </a:p>
        </p:txBody>
      </p:sp>
      <p:sp>
        <p:nvSpPr>
          <p:cNvPr id="26627" name="Espace réservé du contenu 2"/>
          <p:cNvSpPr>
            <a:spLocks noGrp="1"/>
          </p:cNvSpPr>
          <p:nvPr>
            <p:ph sz="half" idx="1"/>
          </p:nvPr>
        </p:nvSpPr>
        <p:spPr>
          <a:xfrm>
            <a:off x="457200" y="2277484"/>
            <a:ext cx="8164513" cy="2354263"/>
          </a:xfrm>
        </p:spPr>
        <p:txBody>
          <a:bodyPr/>
          <a:lstStyle/>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En vous basant sur le calendrier </a:t>
            </a:r>
            <a:r>
              <a:rPr lang="fr-CA" altLang="fr-FR" dirty="0" smtClean="0">
                <a:latin typeface="Arial" panose="020B0604020202020204" pitchFamily="34" charset="0"/>
                <a:ea typeface="ＭＳ Ｐゴシック" panose="020B0600070205080204" pitchFamily="34" charset="-128"/>
              </a:rPr>
              <a:t>financier (et notamment la date limite d’envoi à la GP) </a:t>
            </a:r>
            <a:r>
              <a:rPr lang="fr-CA" altLang="fr-FR" dirty="0">
                <a:latin typeface="Arial" panose="020B0604020202020204" pitchFamily="34" charset="0"/>
                <a:ea typeface="ＭＳ Ｐゴシック" panose="020B0600070205080204" pitchFamily="34" charset="-128"/>
              </a:rPr>
              <a:t>remplir le tableau </a:t>
            </a:r>
            <a:r>
              <a:rPr lang="fr-CA" altLang="fr-FR" dirty="0" smtClean="0">
                <a:latin typeface="Arial" panose="020B0604020202020204" pitchFamily="34" charset="0"/>
                <a:ea typeface="ＭＳ Ｐゴシック" panose="020B0600070205080204" pitchFamily="34" charset="-128"/>
              </a:rPr>
              <a:t>suivant</a:t>
            </a:r>
            <a:r>
              <a:rPr lang="fr-CA" altLang="fr-FR" dirty="0" smtClean="0">
                <a:latin typeface="Arial" panose="020B0604020202020204" pitchFamily="34" charset="0"/>
                <a:ea typeface="ＭＳ Ｐゴシック" panose="020B0600070205080204" pitchFamily="34" charset="-128"/>
              </a:rPr>
              <a:t>:</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smtClean="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smtClean="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smtClean="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smtClean="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endParaRPr lang="fr-CA" altLang="fr-FR" sz="1050"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r>
              <a:rPr lang="fr-CA" altLang="fr-FR" sz="1050" dirty="0" smtClean="0">
                <a:latin typeface="Arial" panose="020B0604020202020204" pitchFamily="34" charset="0"/>
                <a:ea typeface="ＭＳ Ｐゴシック" panose="020B0600070205080204" pitchFamily="34" charset="-128"/>
              </a:rPr>
              <a:t>Pour plus de facilité, nous vous suggérons d’imprimer la diapositive 40 pour répondre aux questions. </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lgn="ctr">
              <a:buFont typeface="Wingdings" panose="05000000000000000000" pitchFamily="2" charset="2"/>
              <a:buNone/>
            </a:pPr>
            <a:r>
              <a:rPr lang="fr-CA" altLang="fr-FR" dirty="0">
                <a:latin typeface="Arial" panose="020B0604020202020204" pitchFamily="34" charset="0"/>
                <a:ea typeface="ＭＳ Ｐゴシック" panose="020B0600070205080204" pitchFamily="34" charset="-128"/>
              </a:rPr>
              <a:t> </a:t>
            </a:r>
          </a:p>
          <a:p>
            <a:pPr marL="0" indent="0" algn="ctr">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149672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457200" y="674954"/>
            <a:ext cx="8229600" cy="1143000"/>
          </a:xfrm>
        </p:spPr>
        <p:txBody>
          <a:bodyPr/>
          <a:lstStyle/>
          <a:p>
            <a:r>
              <a:rPr lang="fr-CA" altLang="fr-FR" sz="2800" dirty="0">
                <a:latin typeface="Arial" panose="020B0604020202020204" pitchFamily="34" charset="0"/>
                <a:ea typeface="ＭＳ Ｐゴシック" panose="020B0600070205080204" pitchFamily="34" charset="-128"/>
                <a:cs typeface="Arial" panose="020B0604020202020204" pitchFamily="34" charset="0"/>
              </a:rPr>
              <a:t>Question 5</a:t>
            </a:r>
          </a:p>
        </p:txBody>
      </p:sp>
      <p:graphicFrame>
        <p:nvGraphicFramePr>
          <p:cNvPr id="4" name="Tableau 3"/>
          <p:cNvGraphicFramePr>
            <a:graphicFrameLocks noGrp="1"/>
          </p:cNvGraphicFramePr>
          <p:nvPr>
            <p:extLst>
              <p:ext uri="{D42A27DB-BD31-4B8C-83A1-F6EECF244321}">
                <p14:modId xmlns:p14="http://schemas.microsoft.com/office/powerpoint/2010/main" val="3173096930"/>
              </p:ext>
            </p:extLst>
          </p:nvPr>
        </p:nvGraphicFramePr>
        <p:xfrm>
          <a:off x="294933" y="1664748"/>
          <a:ext cx="8554133" cy="4620981"/>
        </p:xfrm>
        <a:graphic>
          <a:graphicData uri="http://schemas.openxmlformats.org/drawingml/2006/table">
            <a:tbl>
              <a:tblPr>
                <a:tableStyleId>{35758FB7-9AC5-4552-8A53-C91805E547FA}</a:tableStyleId>
              </a:tblPr>
              <a:tblGrid>
                <a:gridCol w="1237305">
                  <a:extLst>
                    <a:ext uri="{9D8B030D-6E8A-4147-A177-3AD203B41FA5}">
                      <a16:colId xmlns:a16="http://schemas.microsoft.com/office/drawing/2014/main" xmlns="" val="20000"/>
                    </a:ext>
                  </a:extLst>
                </a:gridCol>
                <a:gridCol w="1169773">
                  <a:extLst>
                    <a:ext uri="{9D8B030D-6E8A-4147-A177-3AD203B41FA5}">
                      <a16:colId xmlns:a16="http://schemas.microsoft.com/office/drawing/2014/main" xmlns="" val="20001"/>
                    </a:ext>
                  </a:extLst>
                </a:gridCol>
                <a:gridCol w="1079157">
                  <a:extLst>
                    <a:ext uri="{9D8B030D-6E8A-4147-A177-3AD203B41FA5}">
                      <a16:colId xmlns:a16="http://schemas.microsoft.com/office/drawing/2014/main" xmlns="" val="1354597795"/>
                    </a:ext>
                  </a:extLst>
                </a:gridCol>
                <a:gridCol w="1120346"/>
                <a:gridCol w="1301578"/>
                <a:gridCol w="1136822"/>
                <a:gridCol w="1509152"/>
              </a:tblGrid>
              <a:tr h="483200">
                <a:tc>
                  <a:txBody>
                    <a:bodyPr/>
                    <a:lstStyle/>
                    <a:p>
                      <a:pPr algn="ctr" fontAlgn="ctr"/>
                      <a:r>
                        <a:rPr lang="fr-CA" sz="1200" b="1" u="none" strike="noStrike" dirty="0">
                          <a:effectLst/>
                        </a:rPr>
                        <a:t>Date du jour</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souhaitée de changement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kern="1200" dirty="0">
                          <a:solidFill>
                            <a:schemeClr val="dk1"/>
                          </a:solidFill>
                          <a:effectLst/>
                          <a:latin typeface="+mn-lt"/>
                          <a:ea typeface="+mn-ea"/>
                          <a:cs typeface="+mn-cs"/>
                        </a:rPr>
                        <a:t>Date </a:t>
                      </a:r>
                      <a:r>
                        <a:rPr lang="fr-CA" sz="1200" b="1" u="none" strike="noStrike" kern="1200" dirty="0" smtClean="0">
                          <a:solidFill>
                            <a:schemeClr val="dk1"/>
                          </a:solidFill>
                          <a:effectLst/>
                          <a:latin typeface="+mn-lt"/>
                          <a:ea typeface="+mn-ea"/>
                          <a:cs typeface="+mn-cs"/>
                        </a:rPr>
                        <a:t>limite à</a:t>
                      </a:r>
                      <a:r>
                        <a:rPr lang="fr-CA" sz="1200" b="1" u="none" strike="noStrike" kern="1200" baseline="0" dirty="0" smtClean="0">
                          <a:solidFill>
                            <a:schemeClr val="dk1"/>
                          </a:solidFill>
                          <a:effectLst/>
                          <a:latin typeface="+mn-lt"/>
                          <a:ea typeface="+mn-ea"/>
                          <a:cs typeface="+mn-cs"/>
                        </a:rPr>
                        <a:t> laquelle l’amendement aurait du être envoyé à la GP?</a:t>
                      </a:r>
                      <a:endParaRPr lang="fr-CA" sz="1200" b="1" u="none" strike="noStrike" kern="1200" dirty="0">
                        <a:solidFill>
                          <a:schemeClr val="dk1"/>
                        </a:solidFill>
                        <a:effectLst/>
                        <a:latin typeface="+mn-lt"/>
                        <a:ea typeface="+mn-ea"/>
                        <a:cs typeface="+mn-cs"/>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dirty="0" smtClean="0">
                          <a:effectLst/>
                        </a:rPr>
                        <a:t>Date effective à indiquer sur l’amendement?</a:t>
                      </a:r>
                      <a:endParaRPr lang="fr-CA" sz="1200" b="1" i="0" u="none" strike="noStrike" dirty="0" smtClean="0">
                        <a:solidFill>
                          <a:srgbClr val="000000"/>
                        </a:solidFill>
                        <a:effectLst/>
                        <a:latin typeface="Tahoma" panose="020B0604030504040204" pitchFamily="34" charset="0"/>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kern="1200" dirty="0" smtClean="0">
                          <a:solidFill>
                            <a:schemeClr val="dk1"/>
                          </a:solidFill>
                          <a:effectLst/>
                          <a:latin typeface="+mn-lt"/>
                          <a:ea typeface="+mn-ea"/>
                          <a:cs typeface="+mn-cs"/>
                        </a:rPr>
                        <a:t>Date de changement de la distribution budgétaire sur l’amendement (Section FN)?</a:t>
                      </a:r>
                    </a:p>
                  </a:txBody>
                  <a:tcPr marL="8805" marR="8805" marT="8805" marB="0" anchor="ctr"/>
                </a:tc>
                <a:tc>
                  <a:txBody>
                    <a:bodyPr/>
                    <a:lstStyle/>
                    <a:p>
                      <a:pPr algn="ctr" fontAlgn="ctr"/>
                      <a:r>
                        <a:rPr lang="fr-CA" sz="1200" b="1" u="none" strike="noStrike" dirty="0">
                          <a:effectLst/>
                        </a:rPr>
                        <a:t>Un reclassement salarial sera-t-il nécessaire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kern="1200" dirty="0" smtClean="0">
                          <a:solidFill>
                            <a:schemeClr val="dk1"/>
                          </a:solidFill>
                          <a:effectLst/>
                          <a:latin typeface="+mn-lt"/>
                          <a:ea typeface="+mn-ea"/>
                          <a:cs typeface="+mn-cs"/>
                        </a:rPr>
                        <a:t>Si un reclassement est nécessaire, pour quelle période?</a:t>
                      </a:r>
                    </a:p>
                  </a:txBody>
                  <a:tcPr marL="8805" marR="8805" marT="8805" marB="0" anchor="ctr"/>
                </a:tc>
                <a:extLst>
                  <a:ext uri="{0D108BD9-81ED-4DB2-BD59-A6C34878D82A}">
                    <a16:rowId xmlns:a16="http://schemas.microsoft.com/office/drawing/2014/main" xmlns="" val="10000"/>
                  </a:ext>
                </a:extLst>
              </a:tr>
              <a:tr h="292908">
                <a:tc>
                  <a:txBody>
                    <a:bodyPr/>
                    <a:lstStyle/>
                    <a:p>
                      <a:pPr algn="ctr" fontAlgn="ctr"/>
                      <a:r>
                        <a:rPr lang="fr-CA" sz="1100" b="0" i="0" u="none" strike="noStrike" dirty="0">
                          <a:solidFill>
                            <a:srgbClr val="000000"/>
                          </a:solidFill>
                          <a:effectLst/>
                          <a:latin typeface="Tahoma" panose="020B0604030504040204" pitchFamily="34" charset="0"/>
                        </a:rPr>
                        <a:t>31 juillet </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août</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1"/>
                  </a:ext>
                </a:extLst>
              </a:tr>
              <a:tr h="292908">
                <a:tc>
                  <a:txBody>
                    <a:bodyPr/>
                    <a:lstStyle/>
                    <a:p>
                      <a:pPr algn="ctr" fontAlgn="ctr"/>
                      <a:r>
                        <a:rPr lang="fr-CA" sz="1100" b="0" i="0" u="none" strike="noStrike" dirty="0">
                          <a:solidFill>
                            <a:srgbClr val="000000"/>
                          </a:solidFill>
                          <a:effectLst/>
                          <a:latin typeface="Tahoma" panose="020B0604030504040204" pitchFamily="34" charset="0"/>
                        </a:rPr>
                        <a:t>11 août</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août</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2"/>
                  </a:ext>
                </a:extLst>
              </a:tr>
              <a:tr h="292908">
                <a:tc>
                  <a:txBody>
                    <a:bodyPr/>
                    <a:lstStyle/>
                    <a:p>
                      <a:pPr algn="ctr" fontAlgn="ctr"/>
                      <a:r>
                        <a:rPr lang="fr-CA" sz="1100" b="0" i="0" u="none" strike="noStrike" dirty="0">
                          <a:solidFill>
                            <a:srgbClr val="000000"/>
                          </a:solidFill>
                          <a:effectLst/>
                          <a:latin typeface="Tahoma" panose="020B0604030504040204" pitchFamily="34" charset="0"/>
                        </a:rPr>
                        <a:t>18 août</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septembre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3"/>
                  </a:ext>
                </a:extLst>
              </a:tr>
              <a:tr h="292908">
                <a:tc>
                  <a:txBody>
                    <a:bodyPr/>
                    <a:lstStyle/>
                    <a:p>
                      <a:pPr algn="ctr" fontAlgn="ctr"/>
                      <a:r>
                        <a:rPr lang="fr-CA" sz="1100" b="0" i="0" u="none" strike="noStrike" dirty="0">
                          <a:solidFill>
                            <a:srgbClr val="000000"/>
                          </a:solidFill>
                          <a:effectLst/>
                          <a:latin typeface="Tahoma" panose="020B0604030504040204" pitchFamily="34" charset="0"/>
                        </a:rPr>
                        <a:t>06 septembre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20 septembre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4"/>
                  </a:ext>
                </a:extLst>
              </a:tr>
              <a:tr h="292908">
                <a:tc>
                  <a:txBody>
                    <a:bodyPr/>
                    <a:lstStyle/>
                    <a:p>
                      <a:pPr algn="ctr" fontAlgn="ctr"/>
                      <a:r>
                        <a:rPr lang="fr-CA" sz="1100" b="0" i="0" u="none" strike="noStrike" dirty="0">
                          <a:solidFill>
                            <a:srgbClr val="000000"/>
                          </a:solidFill>
                          <a:effectLst/>
                          <a:latin typeface="Tahoma" panose="020B0604030504040204" pitchFamily="34" charset="0"/>
                        </a:rPr>
                        <a:t>20 septembre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octobre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5"/>
                  </a:ext>
                </a:extLst>
              </a:tr>
              <a:tr h="292908">
                <a:tc>
                  <a:txBody>
                    <a:bodyPr/>
                    <a:lstStyle/>
                    <a:p>
                      <a:pPr algn="ctr" fontAlgn="ctr"/>
                      <a:r>
                        <a:rPr lang="fr-CA" sz="1100" b="0" i="0" u="none" strike="noStrike" dirty="0">
                          <a:solidFill>
                            <a:srgbClr val="000000"/>
                          </a:solidFill>
                          <a:effectLst/>
                          <a:latin typeface="Tahoma" panose="020B0604030504040204" pitchFamily="34" charset="0"/>
                        </a:rPr>
                        <a:t>29 septembre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octobre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6"/>
                  </a:ext>
                </a:extLst>
              </a:tr>
              <a:tr h="292908">
                <a:tc>
                  <a:txBody>
                    <a:bodyPr/>
                    <a:lstStyle/>
                    <a:p>
                      <a:pPr algn="ctr" fontAlgn="ctr"/>
                      <a:r>
                        <a:rPr lang="fr-CA" sz="1100" b="0" i="0" u="none" strike="noStrike" dirty="0">
                          <a:solidFill>
                            <a:srgbClr val="000000"/>
                          </a:solidFill>
                          <a:effectLst/>
                          <a:latin typeface="Tahoma" panose="020B0604030504040204" pitchFamily="34" charset="0"/>
                        </a:rPr>
                        <a:t>12 octobre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octobre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7"/>
                  </a:ext>
                </a:extLst>
              </a:tr>
              <a:tr h="292908">
                <a:tc>
                  <a:txBody>
                    <a:bodyPr/>
                    <a:lstStyle/>
                    <a:p>
                      <a:pPr algn="ctr" fontAlgn="ctr"/>
                      <a:r>
                        <a:rPr lang="fr-CA" sz="1100" b="0" i="0" u="none" strike="noStrike" dirty="0">
                          <a:solidFill>
                            <a:srgbClr val="000000"/>
                          </a:solidFill>
                          <a:effectLst/>
                          <a:latin typeface="Tahoma" panose="020B0604030504040204" pitchFamily="34" charset="0"/>
                        </a:rPr>
                        <a:t>26 octobre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décembre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8"/>
                  </a:ext>
                </a:extLst>
              </a:tr>
              <a:tr h="292908">
                <a:tc>
                  <a:txBody>
                    <a:bodyPr/>
                    <a:lstStyle/>
                    <a:p>
                      <a:pPr algn="ctr" fontAlgn="ctr"/>
                      <a:r>
                        <a:rPr lang="fr-CA" sz="1100" b="0" i="0" u="none" strike="noStrike" dirty="0">
                          <a:solidFill>
                            <a:srgbClr val="000000"/>
                          </a:solidFill>
                          <a:effectLst/>
                          <a:latin typeface="Tahoma" panose="020B0604030504040204" pitchFamily="34" charset="0"/>
                        </a:rPr>
                        <a:t>23 novembre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décembre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9"/>
                  </a:ext>
                </a:extLst>
              </a:tr>
              <a:tr h="292908">
                <a:tc>
                  <a:txBody>
                    <a:bodyPr/>
                    <a:lstStyle/>
                    <a:p>
                      <a:pPr algn="ctr" fontAlgn="ctr"/>
                      <a:r>
                        <a:rPr lang="fr-CA" sz="1100" b="0" i="0" u="none" strike="noStrike" dirty="0">
                          <a:solidFill>
                            <a:srgbClr val="000000"/>
                          </a:solidFill>
                          <a:effectLst/>
                          <a:latin typeface="Tahoma" panose="020B0604030504040204" pitchFamily="34" charset="0"/>
                        </a:rPr>
                        <a:t>02 décembre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décembre</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3310304474"/>
                  </a:ext>
                </a:extLst>
              </a:tr>
              <a:tr h="292908">
                <a:tc>
                  <a:txBody>
                    <a:bodyPr/>
                    <a:lstStyle/>
                    <a:p>
                      <a:pPr algn="ctr" fontAlgn="ctr"/>
                      <a:r>
                        <a:rPr lang="fr-CA" sz="1100" b="0" i="0" u="none" strike="noStrike" dirty="0">
                          <a:solidFill>
                            <a:srgbClr val="000000"/>
                          </a:solidFill>
                          <a:effectLst/>
                          <a:latin typeface="Tahoma" panose="020B0604030504040204" pitchFamily="34" charset="0"/>
                        </a:rPr>
                        <a:t>22 décembre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janvier</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452573298"/>
                  </a:ext>
                </a:extLst>
              </a:tr>
              <a:tr h="292908">
                <a:tc>
                  <a:txBody>
                    <a:bodyPr/>
                    <a:lstStyle/>
                    <a:p>
                      <a:pPr algn="ctr" fontAlgn="ctr"/>
                      <a:r>
                        <a:rPr lang="fr-CA" sz="1100" b="0" i="0" u="none" strike="noStrike" dirty="0">
                          <a:solidFill>
                            <a:srgbClr val="000000"/>
                          </a:solidFill>
                          <a:effectLst/>
                          <a:latin typeface="Tahoma" panose="020B0604030504040204" pitchFamily="34" charset="0"/>
                        </a:rPr>
                        <a:t>22 décembre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janvier</a:t>
                      </a: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801063002"/>
                  </a:ext>
                </a:extLst>
              </a:tr>
            </a:tbl>
          </a:graphicData>
        </a:graphic>
      </p:graphicFrame>
    </p:spTree>
    <p:extLst>
      <p:ext uri="{BB962C8B-B14F-4D97-AF65-F5344CB8AC3E}">
        <p14:creationId xmlns:p14="http://schemas.microsoft.com/office/powerpoint/2010/main" val="29517383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72189" y="265013"/>
            <a:ext cx="8229600" cy="601261"/>
          </a:xfrm>
        </p:spPr>
        <p:txBody>
          <a:bodyPr/>
          <a:lstStyle/>
          <a:p>
            <a:pPr algn="l"/>
            <a:r>
              <a:rPr lang="fr-CA" altLang="fr-FR" sz="2800" dirty="0">
                <a:solidFill>
                  <a:schemeClr val="bg1"/>
                </a:solidFill>
                <a:latin typeface="Arial" panose="020B0604020202020204" pitchFamily="34" charset="0"/>
                <a:ea typeface="ＭＳ Ｐゴシック" panose="020B0600070205080204" pitchFamily="34" charset="-128"/>
                <a:cs typeface="Arial" panose="020B0604020202020204" pitchFamily="34" charset="0"/>
              </a:rPr>
              <a:t>Calendrier financier</a:t>
            </a:r>
          </a:p>
        </p:txBody>
      </p:sp>
      <p:graphicFrame>
        <p:nvGraphicFramePr>
          <p:cNvPr id="3" name="Tableau 2">
            <a:extLst>
              <a:ext uri="{FF2B5EF4-FFF2-40B4-BE49-F238E27FC236}">
                <a16:creationId xmlns:a16="http://schemas.microsoft.com/office/drawing/2014/main" xmlns="" id="{143ACEAB-3086-4D87-A1CA-644D666B9D7C}"/>
              </a:ext>
            </a:extLst>
          </p:cNvPr>
          <p:cNvGraphicFramePr>
            <a:graphicFrameLocks noGrp="1"/>
          </p:cNvGraphicFramePr>
          <p:nvPr>
            <p:extLst>
              <p:ext uri="{D42A27DB-BD31-4B8C-83A1-F6EECF244321}">
                <p14:modId xmlns:p14="http://schemas.microsoft.com/office/powerpoint/2010/main" val="1013225235"/>
              </p:ext>
            </p:extLst>
          </p:nvPr>
        </p:nvGraphicFramePr>
        <p:xfrm>
          <a:off x="351998" y="1416846"/>
          <a:ext cx="8122151" cy="4169997"/>
        </p:xfrm>
        <a:graphic>
          <a:graphicData uri="http://schemas.openxmlformats.org/drawingml/2006/table">
            <a:tbl>
              <a:tblPr>
                <a:tableStyleId>{35758FB7-9AC5-4552-8A53-C91805E547FA}</a:tableStyleId>
              </a:tblPr>
              <a:tblGrid>
                <a:gridCol w="1077428">
                  <a:extLst>
                    <a:ext uri="{9D8B030D-6E8A-4147-A177-3AD203B41FA5}">
                      <a16:colId xmlns:a16="http://schemas.microsoft.com/office/drawing/2014/main" xmlns="" val="2110983104"/>
                    </a:ext>
                  </a:extLst>
                </a:gridCol>
                <a:gridCol w="1247133">
                  <a:extLst>
                    <a:ext uri="{9D8B030D-6E8A-4147-A177-3AD203B41FA5}">
                      <a16:colId xmlns:a16="http://schemas.microsoft.com/office/drawing/2014/main" xmlns="" val="873825768"/>
                    </a:ext>
                  </a:extLst>
                </a:gridCol>
                <a:gridCol w="1547077">
                  <a:extLst>
                    <a:ext uri="{9D8B030D-6E8A-4147-A177-3AD203B41FA5}">
                      <a16:colId xmlns:a16="http://schemas.microsoft.com/office/drawing/2014/main" xmlns="" val="2392533995"/>
                    </a:ext>
                  </a:extLst>
                </a:gridCol>
                <a:gridCol w="1547077">
                  <a:extLst>
                    <a:ext uri="{9D8B030D-6E8A-4147-A177-3AD203B41FA5}">
                      <a16:colId xmlns:a16="http://schemas.microsoft.com/office/drawing/2014/main" xmlns="" val="2673834213"/>
                    </a:ext>
                  </a:extLst>
                </a:gridCol>
                <a:gridCol w="1361584">
                  <a:extLst>
                    <a:ext uri="{9D8B030D-6E8A-4147-A177-3AD203B41FA5}">
                      <a16:colId xmlns:a16="http://schemas.microsoft.com/office/drawing/2014/main" xmlns="" val="2338934732"/>
                    </a:ext>
                  </a:extLst>
                </a:gridCol>
                <a:gridCol w="1341852">
                  <a:extLst>
                    <a:ext uri="{9D8B030D-6E8A-4147-A177-3AD203B41FA5}">
                      <a16:colId xmlns:a16="http://schemas.microsoft.com/office/drawing/2014/main" xmlns="" val="1474591221"/>
                    </a:ext>
                  </a:extLst>
                </a:gridCol>
              </a:tblGrid>
              <a:tr h="228222">
                <a:tc>
                  <a:txBody>
                    <a:bodyPr/>
                    <a:lstStyle/>
                    <a:p>
                      <a:pPr algn="ctr" fontAlgn="ctr"/>
                      <a:r>
                        <a:rPr lang="fr-CA" sz="1200" b="1" u="none" strike="noStrike" dirty="0">
                          <a:effectLst/>
                        </a:rPr>
                        <a:t>Paie # </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b="1" u="none" strike="noStrike" dirty="0">
                          <a:effectLst/>
                        </a:rPr>
                        <a:t>Début</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b="1" u="none" strike="noStrike" dirty="0">
                          <a:effectLst/>
                        </a:rPr>
                        <a:t>Fin</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b="1" u="none" strike="noStrike" dirty="0">
                          <a:effectLst/>
                        </a:rPr>
                        <a:t>Envoi aux RH-Recherche</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b="1" u="none" strike="noStrike" dirty="0">
                          <a:effectLst/>
                        </a:rPr>
                        <a:t>Envoi  à la Gestion de projets</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b="1" u="none" strike="noStrike" dirty="0">
                          <a:effectLst/>
                        </a:rPr>
                        <a:t>Envoi aux RH CHU de Québec-UL </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276252720"/>
                  </a:ext>
                </a:extLst>
              </a:tr>
              <a:tr h="271149">
                <a:tc>
                  <a:txBody>
                    <a:bodyPr/>
                    <a:lstStyle/>
                    <a:p>
                      <a:pPr algn="ctr" fontAlgn="ctr"/>
                      <a:r>
                        <a:rPr lang="fr-CA" sz="1200" u="none" strike="noStrike" dirty="0">
                          <a:effectLst/>
                        </a:rPr>
                        <a:t>08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2018-07-08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2018-07-21</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2018-06-18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2018-06-25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2018-07-02</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936176240"/>
                  </a:ext>
                </a:extLst>
              </a:tr>
              <a:tr h="271149">
                <a:tc>
                  <a:txBody>
                    <a:bodyPr/>
                    <a:lstStyle/>
                    <a:p>
                      <a:pPr algn="ctr" fontAlgn="ctr"/>
                      <a:r>
                        <a:rPr lang="fr-CA" sz="1200" u="none" strike="noStrike" dirty="0">
                          <a:effectLst/>
                        </a:rPr>
                        <a:t>09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2018-07-22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2018-08-04</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2018-07-02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2018-07-09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2018-07-16</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1834763363"/>
                  </a:ext>
                </a:extLst>
              </a:tr>
              <a:tr h="271149">
                <a:tc>
                  <a:txBody>
                    <a:bodyPr/>
                    <a:lstStyle/>
                    <a:p>
                      <a:pPr algn="ctr" fontAlgn="ctr"/>
                      <a:r>
                        <a:rPr lang="fr-CA" sz="1200" u="none" strike="noStrike" dirty="0">
                          <a:effectLst/>
                        </a:rPr>
                        <a:t>10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2018-08-05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2018-08-18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2018-07-16</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2018-07-23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3527310444"/>
                  </a:ext>
                </a:extLst>
              </a:tr>
              <a:tr h="271149">
                <a:tc>
                  <a:txBody>
                    <a:bodyPr/>
                    <a:lstStyle/>
                    <a:p>
                      <a:pPr algn="ctr" fontAlgn="ctr"/>
                      <a:r>
                        <a:rPr lang="fr-CA" sz="1200" u="none" strike="noStrike" dirty="0">
                          <a:effectLst/>
                        </a:rPr>
                        <a:t>11</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2018-08-19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2018-09-01</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2018-07-30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2018-08-06</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1990922425"/>
                  </a:ext>
                </a:extLst>
              </a:tr>
              <a:tr h="271149">
                <a:tc>
                  <a:txBody>
                    <a:bodyPr/>
                    <a:lstStyle/>
                    <a:p>
                      <a:pPr algn="ctr" fontAlgn="ctr"/>
                      <a:r>
                        <a:rPr lang="fr-CA" sz="1200" u="none" strike="noStrike" dirty="0">
                          <a:effectLst/>
                        </a:rPr>
                        <a:t>12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2018-09-02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2018-09-15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2018-08-13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2018-08-20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2448168898"/>
                  </a:ext>
                </a:extLst>
              </a:tr>
              <a:tr h="271149">
                <a:tc>
                  <a:txBody>
                    <a:bodyPr/>
                    <a:lstStyle/>
                    <a:p>
                      <a:pPr algn="ctr" fontAlgn="ctr"/>
                      <a:r>
                        <a:rPr lang="fr-CA" sz="1200" u="none" strike="noStrike" dirty="0">
                          <a:effectLst/>
                        </a:rPr>
                        <a:t>13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2018-09-16</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2018-09-29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2018-08-27</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2018-09-03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2913062595"/>
                  </a:ext>
                </a:extLst>
              </a:tr>
              <a:tr h="271149">
                <a:tc>
                  <a:txBody>
                    <a:bodyPr/>
                    <a:lstStyle/>
                    <a:p>
                      <a:pPr algn="ctr" fontAlgn="ctr"/>
                      <a:r>
                        <a:rPr lang="fr-CA" sz="1200" u="none" strike="noStrike" dirty="0">
                          <a:effectLst/>
                        </a:rPr>
                        <a:t>14</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2018-09-30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2018-10-13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2018-09-10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2018-09-17</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3701783819"/>
                  </a:ext>
                </a:extLst>
              </a:tr>
              <a:tr h="271149">
                <a:tc>
                  <a:txBody>
                    <a:bodyPr/>
                    <a:lstStyle/>
                    <a:p>
                      <a:pPr algn="ctr" fontAlgn="ctr"/>
                      <a:r>
                        <a:rPr lang="fr-CA" sz="1200" u="none" strike="noStrike" dirty="0">
                          <a:effectLst/>
                        </a:rPr>
                        <a:t>15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2018-10-14</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2018-10-27</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2018-09-24</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2018-10-01</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2060450601"/>
                  </a:ext>
                </a:extLst>
              </a:tr>
              <a:tr h="271149">
                <a:tc>
                  <a:txBody>
                    <a:bodyPr/>
                    <a:lstStyle/>
                    <a:p>
                      <a:pPr algn="ctr" fontAlgn="ctr"/>
                      <a:r>
                        <a:rPr lang="fr-CA" sz="1200" u="none" strike="noStrike" dirty="0">
                          <a:effectLst/>
                        </a:rPr>
                        <a:t>16</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2018-10-28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2018-11-10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2018-10-08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2018-10-15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3142317739"/>
                  </a:ext>
                </a:extLst>
              </a:tr>
              <a:tr h="271149">
                <a:tc>
                  <a:txBody>
                    <a:bodyPr/>
                    <a:lstStyle/>
                    <a:p>
                      <a:pPr algn="ctr" fontAlgn="ctr"/>
                      <a:r>
                        <a:rPr lang="fr-CA" sz="1200" u="none" strike="noStrike" dirty="0">
                          <a:effectLst/>
                        </a:rPr>
                        <a:t>17</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2018-11-11</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2018-11-24</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2018-10-22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2018-10-29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805984113"/>
                  </a:ext>
                </a:extLst>
              </a:tr>
              <a:tr h="271149">
                <a:tc>
                  <a:txBody>
                    <a:bodyPr/>
                    <a:lstStyle/>
                    <a:p>
                      <a:pPr algn="ctr" fontAlgn="ctr"/>
                      <a:r>
                        <a:rPr lang="fr-CA" sz="1200" u="none" strike="noStrike" dirty="0">
                          <a:effectLst/>
                        </a:rPr>
                        <a:t>18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2018-11-25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2018-12-08</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2018-11-05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2018-11-12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2018-11-19</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963933091"/>
                  </a:ext>
                </a:extLst>
              </a:tr>
              <a:tr h="271149">
                <a:tc>
                  <a:txBody>
                    <a:bodyPr/>
                    <a:lstStyle/>
                    <a:p>
                      <a:pPr algn="ctr" fontAlgn="ctr"/>
                      <a:r>
                        <a:rPr lang="fr-CA" sz="1200" u="none" strike="noStrike" dirty="0">
                          <a:effectLst/>
                        </a:rPr>
                        <a:t>19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2018-12-09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2018-12-22</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2018-11-19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2018-11-26</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2018-12-03</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2060291024"/>
                  </a:ext>
                </a:extLst>
              </a:tr>
              <a:tr h="271149">
                <a:tc>
                  <a:txBody>
                    <a:bodyPr/>
                    <a:lstStyle/>
                    <a:p>
                      <a:pPr algn="ctr" fontAlgn="ctr"/>
                      <a:r>
                        <a:rPr lang="fr-CA" sz="1200" u="none" strike="noStrike" dirty="0">
                          <a:effectLst/>
                        </a:rPr>
                        <a:t>20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2018-12-23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2019-01-05</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2018-12-03</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2018-12-10</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2018-12-17</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1545002252"/>
                  </a:ext>
                </a:extLst>
              </a:tr>
              <a:tr h="271149">
                <a:tc>
                  <a:txBody>
                    <a:bodyPr/>
                    <a:lstStyle/>
                    <a:p>
                      <a:pPr algn="ctr" fontAlgn="ctr"/>
                      <a:r>
                        <a:rPr lang="fr-CA" sz="1200" u="none" strike="noStrike" dirty="0">
                          <a:effectLst/>
                        </a:rPr>
                        <a:t>21</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2019-01-06</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2019-01-19</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2018-12-17</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2018-12-24</a:t>
                      </a:r>
                      <a:endParaRPr lang="fr-CA" sz="1200" b="1" i="0" u="none" strike="noStrike" dirty="0">
                        <a:solidFill>
                          <a:srgbClr val="000000"/>
                        </a:solidFill>
                        <a:effectLst/>
                        <a:latin typeface="Tahoma" panose="020B0604030504040204" pitchFamily="34" charset="0"/>
                      </a:endParaRPr>
                    </a:p>
                  </a:txBody>
                  <a:tcPr marL="8151" marR="8151" marT="8151" marB="0" anchor="ctr"/>
                </a:tc>
                <a:tc>
                  <a:txBody>
                    <a:bodyPr/>
                    <a:lstStyle/>
                    <a:p>
                      <a:pPr algn="ctr" fontAlgn="ctr"/>
                      <a:r>
                        <a:rPr lang="fr-CA" sz="1200" u="none" strike="noStrike" dirty="0">
                          <a:effectLst/>
                        </a:rPr>
                        <a:t>2018-12-31</a:t>
                      </a:r>
                      <a:endParaRPr lang="fr-CA" sz="1200" b="1" i="0" u="none" strike="noStrike" dirty="0">
                        <a:solidFill>
                          <a:srgbClr val="000000"/>
                        </a:solidFill>
                        <a:effectLst/>
                        <a:latin typeface="Tahoma" panose="020B0604030504040204" pitchFamily="34" charset="0"/>
                      </a:endParaRPr>
                    </a:p>
                  </a:txBody>
                  <a:tcPr marL="8151" marR="8151" marT="8151" marB="0" anchor="ctr"/>
                </a:tc>
                <a:extLst>
                  <a:ext uri="{0D108BD9-81ED-4DB2-BD59-A6C34878D82A}">
                    <a16:rowId xmlns:a16="http://schemas.microsoft.com/office/drawing/2014/main" xmlns="" val="402309132"/>
                  </a:ext>
                </a:extLst>
              </a:tr>
            </a:tbl>
          </a:graphicData>
        </a:graphic>
      </p:graphicFrame>
    </p:spTree>
    <p:extLst>
      <p:ext uri="{BB962C8B-B14F-4D97-AF65-F5344CB8AC3E}">
        <p14:creationId xmlns:p14="http://schemas.microsoft.com/office/powerpoint/2010/main" val="25793667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457200" y="674954"/>
            <a:ext cx="8229600" cy="1143000"/>
          </a:xfrm>
        </p:spPr>
        <p:txBody>
          <a:bodyPr/>
          <a:lstStyle/>
          <a:p>
            <a:pPr algn="l"/>
            <a:r>
              <a:rPr lang="fr-CA" altLang="fr-FR" sz="2800" dirty="0">
                <a:latin typeface="Arial" panose="020B0604020202020204" pitchFamily="34" charset="0"/>
                <a:ea typeface="ＭＳ Ｐゴシック" panose="020B0600070205080204" pitchFamily="34" charset="-128"/>
                <a:cs typeface="Arial" panose="020B0604020202020204" pitchFamily="34" charset="0"/>
              </a:rPr>
              <a:t>Réponse 5</a:t>
            </a:r>
          </a:p>
        </p:txBody>
      </p:sp>
      <p:graphicFrame>
        <p:nvGraphicFramePr>
          <p:cNvPr id="6" name="Tableau 5"/>
          <p:cNvGraphicFramePr>
            <a:graphicFrameLocks noGrp="1"/>
          </p:cNvGraphicFramePr>
          <p:nvPr>
            <p:extLst>
              <p:ext uri="{D42A27DB-BD31-4B8C-83A1-F6EECF244321}">
                <p14:modId xmlns:p14="http://schemas.microsoft.com/office/powerpoint/2010/main" val="1965340995"/>
              </p:ext>
            </p:extLst>
          </p:nvPr>
        </p:nvGraphicFramePr>
        <p:xfrm>
          <a:off x="294933" y="3411170"/>
          <a:ext cx="8554133" cy="1216113"/>
        </p:xfrm>
        <a:graphic>
          <a:graphicData uri="http://schemas.openxmlformats.org/drawingml/2006/table">
            <a:tbl>
              <a:tblPr>
                <a:tableStyleId>{35758FB7-9AC5-4552-8A53-C91805E547FA}</a:tableStyleId>
              </a:tblPr>
              <a:tblGrid>
                <a:gridCol w="1237305">
                  <a:extLst>
                    <a:ext uri="{9D8B030D-6E8A-4147-A177-3AD203B41FA5}">
                      <a16:colId xmlns:a16="http://schemas.microsoft.com/office/drawing/2014/main" xmlns="" val="20000"/>
                    </a:ext>
                  </a:extLst>
                </a:gridCol>
                <a:gridCol w="1169773">
                  <a:extLst>
                    <a:ext uri="{9D8B030D-6E8A-4147-A177-3AD203B41FA5}">
                      <a16:colId xmlns:a16="http://schemas.microsoft.com/office/drawing/2014/main" xmlns="" val="20001"/>
                    </a:ext>
                  </a:extLst>
                </a:gridCol>
                <a:gridCol w="1079157">
                  <a:extLst>
                    <a:ext uri="{9D8B030D-6E8A-4147-A177-3AD203B41FA5}">
                      <a16:colId xmlns:a16="http://schemas.microsoft.com/office/drawing/2014/main" xmlns="" val="1354597795"/>
                    </a:ext>
                  </a:extLst>
                </a:gridCol>
                <a:gridCol w="1120346"/>
                <a:gridCol w="1301578"/>
                <a:gridCol w="1136822"/>
                <a:gridCol w="1509152"/>
              </a:tblGrid>
              <a:tr h="483200">
                <a:tc>
                  <a:txBody>
                    <a:bodyPr/>
                    <a:lstStyle/>
                    <a:p>
                      <a:pPr algn="ctr" fontAlgn="ctr"/>
                      <a:r>
                        <a:rPr lang="fr-CA" sz="1200" b="1" u="none" strike="noStrike" dirty="0">
                          <a:effectLst/>
                        </a:rPr>
                        <a:t>Date du jour</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souhaitée de changement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kern="1200" dirty="0">
                          <a:solidFill>
                            <a:schemeClr val="dk1"/>
                          </a:solidFill>
                          <a:effectLst/>
                          <a:latin typeface="+mn-lt"/>
                          <a:ea typeface="+mn-ea"/>
                          <a:cs typeface="+mn-cs"/>
                        </a:rPr>
                        <a:t>Date </a:t>
                      </a:r>
                      <a:r>
                        <a:rPr lang="fr-CA" sz="1200" b="1" u="none" strike="noStrike" kern="1200" dirty="0" smtClean="0">
                          <a:solidFill>
                            <a:schemeClr val="dk1"/>
                          </a:solidFill>
                          <a:effectLst/>
                          <a:latin typeface="+mn-lt"/>
                          <a:ea typeface="+mn-ea"/>
                          <a:cs typeface="+mn-cs"/>
                        </a:rPr>
                        <a:t>limite à</a:t>
                      </a:r>
                      <a:r>
                        <a:rPr lang="fr-CA" sz="1200" b="1" u="none" strike="noStrike" kern="1200" baseline="0" dirty="0" smtClean="0">
                          <a:solidFill>
                            <a:schemeClr val="dk1"/>
                          </a:solidFill>
                          <a:effectLst/>
                          <a:latin typeface="+mn-lt"/>
                          <a:ea typeface="+mn-ea"/>
                          <a:cs typeface="+mn-cs"/>
                        </a:rPr>
                        <a:t> laquelle l’amendement aurait du être envoyé à la GP?</a:t>
                      </a:r>
                      <a:endParaRPr lang="fr-CA" sz="1200" b="1" u="none" strike="noStrike" kern="1200" dirty="0">
                        <a:solidFill>
                          <a:schemeClr val="dk1"/>
                        </a:solidFill>
                        <a:effectLst/>
                        <a:latin typeface="+mn-lt"/>
                        <a:ea typeface="+mn-ea"/>
                        <a:cs typeface="+mn-cs"/>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dirty="0" smtClean="0">
                          <a:effectLst/>
                        </a:rPr>
                        <a:t>Date effective à indiquer sur l’amendement?</a:t>
                      </a:r>
                      <a:endParaRPr lang="fr-CA" sz="1200" b="1" i="0" u="none" strike="noStrike" dirty="0" smtClean="0">
                        <a:solidFill>
                          <a:srgbClr val="000000"/>
                        </a:solidFill>
                        <a:effectLst/>
                        <a:latin typeface="Tahoma" panose="020B0604030504040204" pitchFamily="34" charset="0"/>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kern="1200" dirty="0" smtClean="0">
                          <a:solidFill>
                            <a:schemeClr val="dk1"/>
                          </a:solidFill>
                          <a:effectLst/>
                          <a:latin typeface="+mn-lt"/>
                          <a:ea typeface="+mn-ea"/>
                          <a:cs typeface="+mn-cs"/>
                        </a:rPr>
                        <a:t>Date de la nouvelle distribution budgétaire sur l’amendement?</a:t>
                      </a:r>
                    </a:p>
                  </a:txBody>
                  <a:tcPr marL="8805" marR="8805" marT="8805" marB="0" anchor="ctr"/>
                </a:tc>
                <a:tc>
                  <a:txBody>
                    <a:bodyPr/>
                    <a:lstStyle/>
                    <a:p>
                      <a:pPr algn="ctr" fontAlgn="ctr"/>
                      <a:r>
                        <a:rPr lang="fr-CA" sz="1200" b="1" u="none" strike="noStrike" dirty="0">
                          <a:effectLst/>
                        </a:rPr>
                        <a:t>Un reclassement salarial sera-t-il nécessaire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kern="1200" dirty="0" smtClean="0">
                          <a:solidFill>
                            <a:schemeClr val="dk1"/>
                          </a:solidFill>
                          <a:effectLst/>
                          <a:latin typeface="+mn-lt"/>
                          <a:ea typeface="+mn-ea"/>
                          <a:cs typeface="+mn-cs"/>
                        </a:rPr>
                        <a:t>Si un reclassement est nécessaire, pour quelle période?</a:t>
                      </a:r>
                    </a:p>
                  </a:txBody>
                  <a:tcPr marL="8805" marR="8805" marT="8805" marB="0" anchor="ctr"/>
                </a:tc>
                <a:extLst>
                  <a:ext uri="{0D108BD9-81ED-4DB2-BD59-A6C34878D82A}">
                    <a16:rowId xmlns:a16="http://schemas.microsoft.com/office/drawing/2014/main" xmlns="" val="10000"/>
                  </a:ext>
                </a:extLst>
              </a:tr>
              <a:tr h="292908">
                <a:tc>
                  <a:txBody>
                    <a:bodyPr/>
                    <a:lstStyle/>
                    <a:p>
                      <a:pPr algn="ctr" fontAlgn="ctr"/>
                      <a:r>
                        <a:rPr lang="fr-CA" sz="1100" b="0" i="0" u="none" strike="noStrike" dirty="0">
                          <a:solidFill>
                            <a:srgbClr val="000000"/>
                          </a:solidFill>
                          <a:effectLst/>
                          <a:latin typeface="Tahoma" panose="020B0604030504040204" pitchFamily="34" charset="0"/>
                        </a:rPr>
                        <a:t>31 juillet </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août</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23 juillet</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19 août</a:t>
                      </a:r>
                      <a:r>
                        <a:rPr lang="fr-CA" sz="1100" b="0" i="0" u="none" strike="noStrike" kern="1200" baseline="0" dirty="0" smtClean="0">
                          <a:solidFill>
                            <a:srgbClr val="000000"/>
                          </a:solidFill>
                          <a:effectLst/>
                          <a:latin typeface="Tahoma" panose="020B0604030504040204" pitchFamily="34" charset="0"/>
                          <a:ea typeface="+mn-ea"/>
                          <a:cs typeface="+mn-cs"/>
                        </a:rPr>
                        <a:t> </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15 août</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15 au 19 août</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1"/>
                  </a:ext>
                </a:extLst>
              </a:tr>
            </a:tbl>
          </a:graphicData>
        </a:graphic>
      </p:graphicFrame>
      <p:sp>
        <p:nvSpPr>
          <p:cNvPr id="3" name="Rectangle à coins arrondis 2"/>
          <p:cNvSpPr/>
          <p:nvPr/>
        </p:nvSpPr>
        <p:spPr>
          <a:xfrm>
            <a:off x="250161" y="1539752"/>
            <a:ext cx="3366790" cy="1746422"/>
          </a:xfrm>
          <a:prstGeom prst="wedgeRoundRectCallout">
            <a:avLst>
              <a:gd name="adj1" fmla="val 68760"/>
              <a:gd name="adj2" fmla="val 5608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CA" sz="1050" dirty="0"/>
              <a:t>La date effective de l’amendement = </a:t>
            </a:r>
          </a:p>
          <a:p>
            <a:pPr marL="171450" indent="-171450" algn="ctr">
              <a:buFont typeface="Wingdings" panose="05000000000000000000" pitchFamily="2" charset="2"/>
              <a:buChar char="v"/>
            </a:pPr>
            <a:r>
              <a:rPr lang="fr-CA" sz="1050" dirty="0"/>
              <a:t>Date du changement de distribution budgétaire, quand l’information est connue suffisamment d’avance et qu’aucun reclassement salarial n’est nécessaire. </a:t>
            </a:r>
          </a:p>
          <a:p>
            <a:pPr marL="171450" indent="-171450" algn="ctr">
              <a:buFont typeface="Wingdings" panose="05000000000000000000" pitchFamily="2" charset="2"/>
              <a:buChar char="v"/>
            </a:pPr>
            <a:r>
              <a:rPr lang="fr-CA" sz="1050" dirty="0"/>
              <a:t>Ou</a:t>
            </a:r>
          </a:p>
          <a:p>
            <a:pPr marL="171450" indent="-171450" algn="ctr">
              <a:buFont typeface="Wingdings" panose="05000000000000000000" pitchFamily="2" charset="2"/>
              <a:buChar char="v"/>
            </a:pPr>
            <a:r>
              <a:rPr lang="fr-CA" sz="1050" dirty="0"/>
              <a:t>Date de la prochaine période de paie (ou encore celle d’après si nous en sommes trop proche) et </a:t>
            </a:r>
            <a:r>
              <a:rPr lang="fr-CA" sz="1050" dirty="0" smtClean="0"/>
              <a:t>qu’un </a:t>
            </a:r>
            <a:r>
              <a:rPr lang="fr-CA" sz="1050" dirty="0"/>
              <a:t>reclassement salarial sera nécessaire. </a:t>
            </a:r>
          </a:p>
        </p:txBody>
      </p:sp>
      <p:sp>
        <p:nvSpPr>
          <p:cNvPr id="7" name="Rectangle à coins arrondis 6"/>
          <p:cNvSpPr/>
          <p:nvPr/>
        </p:nvSpPr>
        <p:spPr>
          <a:xfrm>
            <a:off x="1747120" y="4964532"/>
            <a:ext cx="3687521" cy="1141941"/>
          </a:xfrm>
          <a:prstGeom prst="wedgeRoundRectCallout">
            <a:avLst>
              <a:gd name="adj1" fmla="val 41165"/>
              <a:gd name="adj2" fmla="val -10952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CA" sz="1050" dirty="0"/>
              <a:t>La date </a:t>
            </a:r>
            <a:r>
              <a:rPr lang="fr-CA" sz="1050" dirty="0" smtClean="0"/>
              <a:t>de la nouvelle distribution budgétaire correspond à ce que le chercheur a demandé et qui sera régularisé, si applicable, par un reclassement salarial. </a:t>
            </a:r>
          </a:p>
          <a:p>
            <a:pPr algn="ctr"/>
            <a:r>
              <a:rPr lang="fr-CA" sz="1050" dirty="0" smtClean="0"/>
              <a:t>Ça correspond donc à ce qui devrait apparaitre aux livres au final. </a:t>
            </a:r>
          </a:p>
        </p:txBody>
      </p:sp>
      <p:sp>
        <p:nvSpPr>
          <p:cNvPr id="8" name="Rectangle à coins arrondis 7"/>
          <p:cNvSpPr/>
          <p:nvPr/>
        </p:nvSpPr>
        <p:spPr>
          <a:xfrm>
            <a:off x="5943600" y="4964532"/>
            <a:ext cx="2905466" cy="730924"/>
          </a:xfrm>
          <a:prstGeom prst="wedgeRoundRectCallout">
            <a:avLst>
              <a:gd name="adj1" fmla="val 21424"/>
              <a:gd name="adj2" fmla="val -944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CA" sz="1050" dirty="0" smtClean="0"/>
              <a:t>Le reclassement = Période entre la date de changement souhaitée et la date effective de l’amendement.</a:t>
            </a:r>
          </a:p>
        </p:txBody>
      </p:sp>
      <p:sp>
        <p:nvSpPr>
          <p:cNvPr id="9" name="Rectangle à coins arrondis 8"/>
          <p:cNvSpPr/>
          <p:nvPr/>
        </p:nvSpPr>
        <p:spPr>
          <a:xfrm>
            <a:off x="4697356" y="2155203"/>
            <a:ext cx="3031525" cy="918718"/>
          </a:xfrm>
          <a:prstGeom prst="wedgeRoundRectCallout">
            <a:avLst>
              <a:gd name="adj1" fmla="val 21865"/>
              <a:gd name="adj2" fmla="val 8617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CA" sz="1050" dirty="0" smtClean="0"/>
              <a:t>Même si la date de changement souhaitée n’est pas encore passée, il est possible qu’un reclassement salarial soit nécessaire, en raison des délais de traitement qui doivent être considérés pour la GP et les RH. </a:t>
            </a:r>
            <a:endParaRPr lang="fr-CA" sz="1050" dirty="0"/>
          </a:p>
        </p:txBody>
      </p:sp>
    </p:spTree>
    <p:extLst>
      <p:ext uri="{BB962C8B-B14F-4D97-AF65-F5344CB8AC3E}">
        <p14:creationId xmlns:p14="http://schemas.microsoft.com/office/powerpoint/2010/main" val="17268635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457200" y="674954"/>
            <a:ext cx="8229600" cy="1143000"/>
          </a:xfrm>
        </p:spPr>
        <p:txBody>
          <a:bodyPr/>
          <a:lstStyle/>
          <a:p>
            <a:pPr algn="l"/>
            <a:r>
              <a:rPr lang="fr-CA" altLang="fr-FR" sz="2800" dirty="0">
                <a:latin typeface="Arial" panose="020B0604020202020204" pitchFamily="34" charset="0"/>
                <a:ea typeface="ＭＳ Ｐゴシック" panose="020B0600070205080204" pitchFamily="34" charset="-128"/>
                <a:cs typeface="Arial" panose="020B0604020202020204" pitchFamily="34" charset="0"/>
              </a:rPr>
              <a:t>Réponse 5</a:t>
            </a:r>
          </a:p>
        </p:txBody>
      </p:sp>
      <p:graphicFrame>
        <p:nvGraphicFramePr>
          <p:cNvPr id="6" name="Tableau 5"/>
          <p:cNvGraphicFramePr>
            <a:graphicFrameLocks noGrp="1"/>
          </p:cNvGraphicFramePr>
          <p:nvPr>
            <p:extLst>
              <p:ext uri="{D42A27DB-BD31-4B8C-83A1-F6EECF244321}">
                <p14:modId xmlns:p14="http://schemas.microsoft.com/office/powerpoint/2010/main" val="1707649908"/>
              </p:ext>
            </p:extLst>
          </p:nvPr>
        </p:nvGraphicFramePr>
        <p:xfrm>
          <a:off x="294933" y="1813029"/>
          <a:ext cx="8554133" cy="4438101"/>
        </p:xfrm>
        <a:graphic>
          <a:graphicData uri="http://schemas.openxmlformats.org/drawingml/2006/table">
            <a:tbl>
              <a:tblPr>
                <a:tableStyleId>{35758FB7-9AC5-4552-8A53-C91805E547FA}</a:tableStyleId>
              </a:tblPr>
              <a:tblGrid>
                <a:gridCol w="1237305">
                  <a:extLst>
                    <a:ext uri="{9D8B030D-6E8A-4147-A177-3AD203B41FA5}">
                      <a16:colId xmlns:a16="http://schemas.microsoft.com/office/drawing/2014/main" xmlns="" val="20000"/>
                    </a:ext>
                  </a:extLst>
                </a:gridCol>
                <a:gridCol w="1169773">
                  <a:extLst>
                    <a:ext uri="{9D8B030D-6E8A-4147-A177-3AD203B41FA5}">
                      <a16:colId xmlns:a16="http://schemas.microsoft.com/office/drawing/2014/main" xmlns="" val="20001"/>
                    </a:ext>
                  </a:extLst>
                </a:gridCol>
                <a:gridCol w="1079157">
                  <a:extLst>
                    <a:ext uri="{9D8B030D-6E8A-4147-A177-3AD203B41FA5}">
                      <a16:colId xmlns:a16="http://schemas.microsoft.com/office/drawing/2014/main" xmlns="" val="1354597795"/>
                    </a:ext>
                  </a:extLst>
                </a:gridCol>
                <a:gridCol w="1120346"/>
                <a:gridCol w="1301578"/>
                <a:gridCol w="1136822"/>
                <a:gridCol w="1509152"/>
              </a:tblGrid>
              <a:tr h="483200">
                <a:tc>
                  <a:txBody>
                    <a:bodyPr/>
                    <a:lstStyle/>
                    <a:p>
                      <a:pPr algn="ctr" fontAlgn="ctr"/>
                      <a:r>
                        <a:rPr lang="fr-CA" sz="1200" b="1" u="none" strike="noStrike" dirty="0">
                          <a:effectLst/>
                        </a:rPr>
                        <a:t>Date du jour</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souhaitée de changement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kern="1200" dirty="0">
                          <a:solidFill>
                            <a:schemeClr val="dk1"/>
                          </a:solidFill>
                          <a:effectLst/>
                          <a:latin typeface="+mn-lt"/>
                          <a:ea typeface="+mn-ea"/>
                          <a:cs typeface="+mn-cs"/>
                        </a:rPr>
                        <a:t>Date </a:t>
                      </a:r>
                      <a:r>
                        <a:rPr lang="fr-CA" sz="1200" b="1" u="none" strike="noStrike" kern="1200" dirty="0" smtClean="0">
                          <a:solidFill>
                            <a:schemeClr val="dk1"/>
                          </a:solidFill>
                          <a:effectLst/>
                          <a:latin typeface="+mn-lt"/>
                          <a:ea typeface="+mn-ea"/>
                          <a:cs typeface="+mn-cs"/>
                        </a:rPr>
                        <a:t>limite à</a:t>
                      </a:r>
                      <a:r>
                        <a:rPr lang="fr-CA" sz="1200" b="1" u="none" strike="noStrike" kern="1200" baseline="0" dirty="0" smtClean="0">
                          <a:solidFill>
                            <a:schemeClr val="dk1"/>
                          </a:solidFill>
                          <a:effectLst/>
                          <a:latin typeface="+mn-lt"/>
                          <a:ea typeface="+mn-ea"/>
                          <a:cs typeface="+mn-cs"/>
                        </a:rPr>
                        <a:t> laquelle l’amendement aurait du être envoyé à la GP?</a:t>
                      </a:r>
                      <a:endParaRPr lang="fr-CA" sz="1200" b="1" u="none" strike="noStrike" kern="1200" dirty="0">
                        <a:solidFill>
                          <a:schemeClr val="dk1"/>
                        </a:solidFill>
                        <a:effectLst/>
                        <a:latin typeface="+mn-lt"/>
                        <a:ea typeface="+mn-ea"/>
                        <a:cs typeface="+mn-cs"/>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dirty="0" smtClean="0">
                          <a:effectLst/>
                        </a:rPr>
                        <a:t>Date effective à indiquer sur l’amendement?</a:t>
                      </a:r>
                      <a:endParaRPr lang="fr-CA" sz="1200" b="1" i="0" u="none" strike="noStrike" dirty="0" smtClean="0">
                        <a:solidFill>
                          <a:srgbClr val="000000"/>
                        </a:solidFill>
                        <a:effectLst/>
                        <a:latin typeface="Tahoma" panose="020B0604030504040204" pitchFamily="34" charset="0"/>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kern="1200" dirty="0" smtClean="0">
                          <a:solidFill>
                            <a:schemeClr val="dk1"/>
                          </a:solidFill>
                          <a:effectLst/>
                          <a:latin typeface="+mn-lt"/>
                          <a:ea typeface="+mn-ea"/>
                          <a:cs typeface="+mn-cs"/>
                        </a:rPr>
                        <a:t>Date de la nouvelle distribution budgétaire sur l’amendement?</a:t>
                      </a:r>
                    </a:p>
                  </a:txBody>
                  <a:tcPr marL="8805" marR="8805" marT="8805" marB="0" anchor="ctr"/>
                </a:tc>
                <a:tc>
                  <a:txBody>
                    <a:bodyPr/>
                    <a:lstStyle/>
                    <a:p>
                      <a:pPr algn="ctr" fontAlgn="ctr"/>
                      <a:r>
                        <a:rPr lang="fr-CA" sz="1200" b="1" u="none" strike="noStrike" dirty="0">
                          <a:effectLst/>
                        </a:rPr>
                        <a:t>Un reclassement salarial sera-t-il nécessaire</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fr-CA" sz="1200" b="1" u="none" strike="noStrike" kern="1200" dirty="0" smtClean="0">
                          <a:solidFill>
                            <a:schemeClr val="dk1"/>
                          </a:solidFill>
                          <a:effectLst/>
                          <a:latin typeface="+mn-lt"/>
                          <a:ea typeface="+mn-ea"/>
                          <a:cs typeface="+mn-cs"/>
                        </a:rPr>
                        <a:t>Si un reclassement est nécessaire, pour quelle période?</a:t>
                      </a:r>
                    </a:p>
                  </a:txBody>
                  <a:tcPr marL="8805" marR="8805" marT="8805" marB="0" anchor="ctr"/>
                </a:tc>
                <a:extLst>
                  <a:ext uri="{0D108BD9-81ED-4DB2-BD59-A6C34878D82A}">
                    <a16:rowId xmlns:a16="http://schemas.microsoft.com/office/drawing/2014/main" xmlns="" val="10000"/>
                  </a:ext>
                </a:extLst>
              </a:tr>
              <a:tr h="292908">
                <a:tc>
                  <a:txBody>
                    <a:bodyPr/>
                    <a:lstStyle/>
                    <a:p>
                      <a:pPr algn="ctr" fontAlgn="ctr"/>
                      <a:r>
                        <a:rPr lang="fr-CA" sz="1100" b="0" i="0" u="none" strike="noStrike" dirty="0">
                          <a:solidFill>
                            <a:srgbClr val="000000"/>
                          </a:solidFill>
                          <a:effectLst/>
                          <a:latin typeface="Tahoma" panose="020B0604030504040204" pitchFamily="34" charset="0"/>
                        </a:rPr>
                        <a:t>31 juillet </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août</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23 juillet</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19 août</a:t>
                      </a:r>
                      <a:r>
                        <a:rPr lang="fr-CA" sz="1100" b="0" i="0" u="none" strike="noStrike" kern="1200" baseline="0" dirty="0" smtClean="0">
                          <a:solidFill>
                            <a:srgbClr val="000000"/>
                          </a:solidFill>
                          <a:effectLst/>
                          <a:latin typeface="Tahoma" panose="020B0604030504040204" pitchFamily="34" charset="0"/>
                          <a:ea typeface="+mn-ea"/>
                          <a:cs typeface="+mn-cs"/>
                        </a:rPr>
                        <a:t> </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15 août</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15 au 19 août</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1"/>
                  </a:ext>
                </a:extLst>
              </a:tr>
              <a:tr h="292908">
                <a:tc>
                  <a:txBody>
                    <a:bodyPr/>
                    <a:lstStyle/>
                    <a:p>
                      <a:pPr algn="ctr" fontAlgn="ctr"/>
                      <a:r>
                        <a:rPr lang="fr-CA" sz="1100" b="0" i="0" u="none" strike="noStrike" dirty="0">
                          <a:solidFill>
                            <a:srgbClr val="000000"/>
                          </a:solidFill>
                          <a:effectLst/>
                          <a:latin typeface="Tahoma" panose="020B0604030504040204" pitchFamily="34" charset="0"/>
                        </a:rPr>
                        <a:t>11 août</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août</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09 juillet</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02 septembre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 août</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a:t>
                      </a:r>
                      <a:r>
                        <a:rPr lang="fr-CA" sz="1000" b="0" i="0" u="none" strike="noStrike" kern="1200" baseline="0" dirty="0" smtClean="0">
                          <a:solidFill>
                            <a:srgbClr val="000000"/>
                          </a:solidFill>
                          <a:effectLst/>
                          <a:latin typeface="Tahoma" panose="020B0604030504040204" pitchFamily="34" charset="0"/>
                          <a:ea typeface="+mn-ea"/>
                          <a:cs typeface="+mn-cs"/>
                        </a:rPr>
                        <a:t> 01 août au 02 sept. </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2"/>
                  </a:ext>
                </a:extLst>
              </a:tr>
              <a:tr h="292908">
                <a:tc>
                  <a:txBody>
                    <a:bodyPr/>
                    <a:lstStyle/>
                    <a:p>
                      <a:pPr algn="ctr" fontAlgn="ctr"/>
                      <a:r>
                        <a:rPr lang="fr-CA" sz="1100" b="0" i="0" u="none" strike="noStrike" dirty="0">
                          <a:solidFill>
                            <a:srgbClr val="000000"/>
                          </a:solidFill>
                          <a:effectLst/>
                          <a:latin typeface="Tahoma" panose="020B0604030504040204" pitchFamily="34" charset="0"/>
                        </a:rPr>
                        <a:t>18 août</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septembre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06 août</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02 septembre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 septembre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a:t>
                      </a:r>
                      <a:r>
                        <a:rPr lang="fr-CA" sz="1000" b="0" i="0" u="none" strike="noStrike" kern="1200" baseline="0" dirty="0" smtClean="0">
                          <a:solidFill>
                            <a:srgbClr val="000000"/>
                          </a:solidFill>
                          <a:effectLst/>
                          <a:latin typeface="Tahoma" panose="020B0604030504040204" pitchFamily="34" charset="0"/>
                          <a:ea typeface="+mn-ea"/>
                          <a:cs typeface="+mn-cs"/>
                        </a:rPr>
                        <a:t> 01 au 02 septembre</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3"/>
                  </a:ext>
                </a:extLst>
              </a:tr>
              <a:tr h="292908">
                <a:tc>
                  <a:txBody>
                    <a:bodyPr/>
                    <a:lstStyle/>
                    <a:p>
                      <a:pPr algn="ctr" fontAlgn="ctr"/>
                      <a:r>
                        <a:rPr lang="fr-CA" sz="1100" b="0" i="0" u="none" strike="noStrike" dirty="0">
                          <a:solidFill>
                            <a:srgbClr val="000000"/>
                          </a:solidFill>
                          <a:effectLst/>
                          <a:latin typeface="Tahoma" panose="020B0604030504040204" pitchFamily="34" charset="0"/>
                        </a:rPr>
                        <a:t>06 septembre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20 septembre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03 septembre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30 septembre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20 septembre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20</a:t>
                      </a:r>
                      <a:r>
                        <a:rPr lang="fr-CA" sz="1000" b="0" i="0" u="none" strike="noStrike" kern="1200" baseline="0" dirty="0" smtClean="0">
                          <a:solidFill>
                            <a:srgbClr val="000000"/>
                          </a:solidFill>
                          <a:effectLst/>
                          <a:latin typeface="Tahoma" panose="020B0604030504040204" pitchFamily="34" charset="0"/>
                          <a:ea typeface="+mn-ea"/>
                          <a:cs typeface="+mn-cs"/>
                        </a:rPr>
                        <a:t> au 30 septembre</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4"/>
                  </a:ext>
                </a:extLst>
              </a:tr>
              <a:tr h="292908">
                <a:tc>
                  <a:txBody>
                    <a:bodyPr/>
                    <a:lstStyle/>
                    <a:p>
                      <a:pPr algn="ctr" fontAlgn="ctr"/>
                      <a:r>
                        <a:rPr lang="fr-CA" sz="1100" b="0" i="0" u="none" strike="noStrike" dirty="0">
                          <a:solidFill>
                            <a:srgbClr val="000000"/>
                          </a:solidFill>
                          <a:effectLst/>
                          <a:latin typeface="Tahoma" panose="020B0604030504040204" pitchFamily="34" charset="0"/>
                        </a:rPr>
                        <a:t>20 septembre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octobre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17 septembre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14 octobre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a:t>
                      </a:r>
                      <a:r>
                        <a:rPr lang="fr-CA" sz="1100" b="0" i="0" u="none" strike="noStrike" kern="1200" baseline="0" dirty="0" smtClean="0">
                          <a:solidFill>
                            <a:srgbClr val="000000"/>
                          </a:solidFill>
                          <a:effectLst/>
                          <a:latin typeface="Tahoma" panose="020B0604030504040204" pitchFamily="34" charset="0"/>
                          <a:ea typeface="+mn-ea"/>
                          <a:cs typeface="+mn-cs"/>
                        </a:rPr>
                        <a:t> octobre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01 au 14 octobre</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5"/>
                  </a:ext>
                </a:extLst>
              </a:tr>
              <a:tr h="292908">
                <a:tc>
                  <a:txBody>
                    <a:bodyPr/>
                    <a:lstStyle/>
                    <a:p>
                      <a:pPr algn="ctr" fontAlgn="ctr"/>
                      <a:r>
                        <a:rPr lang="fr-CA" sz="1100" b="0" i="0" u="none" strike="noStrike" dirty="0">
                          <a:solidFill>
                            <a:srgbClr val="000000"/>
                          </a:solidFill>
                          <a:effectLst/>
                          <a:latin typeface="Tahoma" panose="020B0604030504040204" pitchFamily="34" charset="0"/>
                        </a:rPr>
                        <a:t>29 septembre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octobre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17 septembre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14</a:t>
                      </a:r>
                      <a:r>
                        <a:rPr lang="fr-CA" sz="1100" b="0" i="0" u="none" strike="noStrike" kern="1200" baseline="0" dirty="0" smtClean="0">
                          <a:solidFill>
                            <a:srgbClr val="000000"/>
                          </a:solidFill>
                          <a:effectLst/>
                          <a:latin typeface="Tahoma" panose="020B0604030504040204" pitchFamily="34" charset="0"/>
                          <a:ea typeface="+mn-ea"/>
                          <a:cs typeface="+mn-cs"/>
                        </a:rPr>
                        <a:t> octobre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 octobre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01 au 14 octobre</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6"/>
                  </a:ext>
                </a:extLst>
              </a:tr>
              <a:tr h="292908">
                <a:tc>
                  <a:txBody>
                    <a:bodyPr/>
                    <a:lstStyle/>
                    <a:p>
                      <a:pPr algn="ctr" fontAlgn="ctr"/>
                      <a:r>
                        <a:rPr lang="fr-CA" sz="1100" b="0" i="0" u="none" strike="noStrike" dirty="0">
                          <a:solidFill>
                            <a:srgbClr val="000000"/>
                          </a:solidFill>
                          <a:effectLst/>
                          <a:latin typeface="Tahoma" panose="020B0604030504040204" pitchFamily="34" charset="0"/>
                        </a:rPr>
                        <a:t>12 octobre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octobre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01 octobre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28 octobre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15 octobre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15 au 28 octobre</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7"/>
                  </a:ext>
                </a:extLst>
              </a:tr>
              <a:tr h="292908">
                <a:tc>
                  <a:txBody>
                    <a:bodyPr/>
                    <a:lstStyle/>
                    <a:p>
                      <a:pPr algn="ctr" fontAlgn="ctr"/>
                      <a:r>
                        <a:rPr lang="fr-CA" sz="1100" b="0" i="0" u="none" strike="noStrike" dirty="0">
                          <a:solidFill>
                            <a:srgbClr val="000000"/>
                          </a:solidFill>
                          <a:effectLst/>
                          <a:latin typeface="Tahoma" panose="020B0604030504040204" pitchFamily="34" charset="0"/>
                        </a:rPr>
                        <a:t>26 octobre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décembre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12 novembre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 décembre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 décembre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Non</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8"/>
                  </a:ext>
                </a:extLst>
              </a:tr>
              <a:tr h="292908">
                <a:tc>
                  <a:txBody>
                    <a:bodyPr/>
                    <a:lstStyle/>
                    <a:p>
                      <a:pPr algn="ctr" fontAlgn="ctr"/>
                      <a:r>
                        <a:rPr lang="fr-CA" sz="1100" b="0" i="0" u="none" strike="noStrike" dirty="0">
                          <a:solidFill>
                            <a:srgbClr val="000000"/>
                          </a:solidFill>
                          <a:effectLst/>
                          <a:latin typeface="Tahoma" panose="020B0604030504040204" pitchFamily="34" charset="0"/>
                        </a:rPr>
                        <a:t>23 novembre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décembre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26 novembre</a:t>
                      </a:r>
                    </a:p>
                  </a:txBody>
                  <a:tcPr marL="8805" marR="8805" marT="8805" marB="0" anchor="ctr"/>
                </a:tc>
                <a:tc>
                  <a:txBody>
                    <a:bodyPr/>
                    <a:lstStyle/>
                    <a:p>
                      <a:pPr algn="ctr" fontAlgn="ctr"/>
                      <a:r>
                        <a:rPr lang="fr-CA" sz="1100" b="0" i="0" u="none" strike="noStrike" dirty="0" smtClean="0">
                          <a:solidFill>
                            <a:srgbClr val="000000"/>
                          </a:solidFill>
                          <a:effectLst/>
                          <a:latin typeface="Tahoma" panose="020B0604030504040204" pitchFamily="34" charset="0"/>
                        </a:rPr>
                        <a:t>15 décembre</a:t>
                      </a:r>
                      <a:endParaRPr lang="fr-CA" sz="1100" b="0"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0" i="0" u="none" strike="noStrike" dirty="0" smtClean="0">
                          <a:solidFill>
                            <a:srgbClr val="000000"/>
                          </a:solidFill>
                          <a:effectLst/>
                          <a:latin typeface="Tahoma" panose="020B0604030504040204" pitchFamily="34" charset="0"/>
                        </a:rPr>
                        <a:t>15 décembre</a:t>
                      </a:r>
                      <a:endParaRPr lang="fr-CA" sz="1100" b="0" i="0" u="none" strike="noStrike" dirty="0">
                        <a:solidFill>
                          <a:srgbClr val="000000"/>
                        </a:solidFill>
                        <a:effectLst/>
                        <a:latin typeface="Tahoma" panose="020B0604030504040204" pitchFamily="34" charset="0"/>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Non</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0009"/>
                  </a:ext>
                </a:extLst>
              </a:tr>
              <a:tr h="292908">
                <a:tc>
                  <a:txBody>
                    <a:bodyPr/>
                    <a:lstStyle/>
                    <a:p>
                      <a:pPr algn="ctr" fontAlgn="ctr"/>
                      <a:r>
                        <a:rPr lang="fr-CA" sz="1100" b="0" i="0" u="none" strike="noStrike" dirty="0">
                          <a:solidFill>
                            <a:srgbClr val="000000"/>
                          </a:solidFill>
                          <a:effectLst/>
                          <a:latin typeface="Tahoma" panose="020B0604030504040204" pitchFamily="34" charset="0"/>
                        </a:rPr>
                        <a:t>02 décembre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décembre</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26 novembre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23 décembre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15 décembre</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15 au 23 décembre</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3310304474"/>
                  </a:ext>
                </a:extLst>
              </a:tr>
              <a:tr h="292908">
                <a:tc>
                  <a:txBody>
                    <a:bodyPr/>
                    <a:lstStyle/>
                    <a:p>
                      <a:pPr algn="ctr" fontAlgn="ctr"/>
                      <a:r>
                        <a:rPr lang="fr-CA" sz="1100" b="0" i="0" u="none" strike="noStrike" dirty="0">
                          <a:solidFill>
                            <a:srgbClr val="000000"/>
                          </a:solidFill>
                          <a:effectLst/>
                          <a:latin typeface="Tahoma" panose="020B0604030504040204" pitchFamily="34" charset="0"/>
                        </a:rPr>
                        <a:t>22 décembre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01 janvier</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10 décembre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06 janvier</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01 janvier</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Oui</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Du 01 au 06 janvier</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452573298"/>
                  </a:ext>
                </a:extLst>
              </a:tr>
              <a:tr h="292908">
                <a:tc>
                  <a:txBody>
                    <a:bodyPr/>
                    <a:lstStyle/>
                    <a:p>
                      <a:pPr algn="ctr" fontAlgn="ctr"/>
                      <a:r>
                        <a:rPr lang="fr-CA" sz="1100" b="0" i="0" u="none" strike="noStrike" dirty="0">
                          <a:solidFill>
                            <a:srgbClr val="000000"/>
                          </a:solidFill>
                          <a:effectLst/>
                          <a:latin typeface="Tahoma" panose="020B0604030504040204" pitchFamily="34" charset="0"/>
                        </a:rPr>
                        <a:t>22 décembre</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janvier</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24 décembre</a:t>
                      </a: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15 janvier</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smtClean="0">
                          <a:solidFill>
                            <a:srgbClr val="000000"/>
                          </a:solidFill>
                          <a:effectLst/>
                          <a:latin typeface="Tahoma" panose="020B0604030504040204" pitchFamily="34" charset="0"/>
                          <a:ea typeface="+mn-ea"/>
                          <a:cs typeface="+mn-cs"/>
                        </a:rPr>
                        <a:t>15 janvier</a:t>
                      </a:r>
                      <a:endParaRPr lang="fr-CA" sz="11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Non</a:t>
                      </a:r>
                    </a:p>
                  </a:txBody>
                  <a:tcPr marL="8805" marR="8805" marT="8805" marB="0" anchor="ctr"/>
                </a:tc>
                <a:tc>
                  <a:txBody>
                    <a:bodyPr/>
                    <a:lstStyle/>
                    <a:p>
                      <a:pPr marL="0" algn="ctr" defTabSz="457200" rtl="0" eaLnBrk="1" fontAlgn="ctr" latinLnBrk="0" hangingPunct="1"/>
                      <a:r>
                        <a:rPr lang="fr-CA" sz="1000" b="0" i="0" u="none" strike="noStrike" kern="1200" dirty="0" smtClean="0">
                          <a:solidFill>
                            <a:srgbClr val="000000"/>
                          </a:solidFill>
                          <a:effectLst/>
                          <a:latin typeface="Tahoma" panose="020B0604030504040204" pitchFamily="34" charset="0"/>
                          <a:ea typeface="+mn-ea"/>
                          <a:cs typeface="+mn-cs"/>
                        </a:rPr>
                        <a:t>---</a:t>
                      </a:r>
                      <a:endParaRPr lang="fr-CA" sz="1000" b="0" i="0" u="none" strike="noStrike" kern="1200" dirty="0">
                        <a:solidFill>
                          <a:srgbClr val="000000"/>
                        </a:solidFill>
                        <a:effectLst/>
                        <a:latin typeface="Tahoma" panose="020B0604030504040204" pitchFamily="34" charset="0"/>
                        <a:ea typeface="+mn-ea"/>
                        <a:cs typeface="+mn-cs"/>
                      </a:endParaRPr>
                    </a:p>
                  </a:txBody>
                  <a:tcPr marL="8805" marR="8805" marT="8805" marB="0" anchor="ctr"/>
                </a:tc>
                <a:extLst>
                  <a:ext uri="{0D108BD9-81ED-4DB2-BD59-A6C34878D82A}">
                    <a16:rowId xmlns:a16="http://schemas.microsoft.com/office/drawing/2014/main" xmlns="" val="1801063002"/>
                  </a:ext>
                </a:extLst>
              </a:tr>
            </a:tbl>
          </a:graphicData>
        </a:graphic>
      </p:graphicFrame>
    </p:spTree>
    <p:extLst>
      <p:ext uri="{BB962C8B-B14F-4D97-AF65-F5344CB8AC3E}">
        <p14:creationId xmlns:p14="http://schemas.microsoft.com/office/powerpoint/2010/main" val="14887779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457200" y="1057727"/>
            <a:ext cx="8229600" cy="1143000"/>
          </a:xfrm>
        </p:spPr>
        <p:txBody>
          <a:bodyPr/>
          <a:lstStyle/>
          <a:p>
            <a:r>
              <a:rPr lang="fr-CA" altLang="fr-FR" sz="2800" dirty="0">
                <a:latin typeface="Arial" panose="020B0604020202020204" pitchFamily="34" charset="0"/>
                <a:ea typeface="ＭＳ Ｐゴシック" panose="020B0600070205080204" pitchFamily="34" charset="-128"/>
                <a:cs typeface="Arial" panose="020B0604020202020204" pitchFamily="34" charset="0"/>
              </a:rPr>
              <a:t>Réponse 5</a:t>
            </a:r>
          </a:p>
        </p:txBody>
      </p:sp>
      <p:sp>
        <p:nvSpPr>
          <p:cNvPr id="2" name="ZoneTexte 1">
            <a:extLst>
              <a:ext uri="{FF2B5EF4-FFF2-40B4-BE49-F238E27FC236}">
                <a16:creationId xmlns:a16="http://schemas.microsoft.com/office/drawing/2014/main" xmlns="" id="{4F18875F-144A-4749-9524-0A0C4DC8DFA0}"/>
              </a:ext>
            </a:extLst>
          </p:cNvPr>
          <p:cNvSpPr txBox="1"/>
          <p:nvPr/>
        </p:nvSpPr>
        <p:spPr>
          <a:xfrm>
            <a:off x="595423" y="2413337"/>
            <a:ext cx="7389628" cy="2308324"/>
          </a:xfrm>
          <a:prstGeom prst="rect">
            <a:avLst/>
          </a:prstGeom>
          <a:noFill/>
        </p:spPr>
        <p:txBody>
          <a:bodyPr wrap="square" rtlCol="0">
            <a:spAutoFit/>
          </a:bodyPr>
          <a:lstStyle/>
          <a:p>
            <a:r>
              <a:rPr lang="fr-CA" dirty="0"/>
              <a:t>Notes:</a:t>
            </a:r>
          </a:p>
          <a:p>
            <a:pPr marL="285750" indent="-285750">
              <a:buFont typeface="Wingdings" panose="05000000000000000000" pitchFamily="2" charset="2"/>
              <a:buChar char="v"/>
            </a:pPr>
            <a:r>
              <a:rPr lang="fr-CA" dirty="0"/>
              <a:t>Pour </a:t>
            </a:r>
            <a:r>
              <a:rPr lang="fr-CA" dirty="0" smtClean="0"/>
              <a:t>les deux derniers </a:t>
            </a:r>
            <a:r>
              <a:rPr lang="fr-CA" dirty="0"/>
              <a:t>cas</a:t>
            </a:r>
            <a:r>
              <a:rPr lang="fr-CA" dirty="0">
                <a:solidFill>
                  <a:srgbClr val="000000"/>
                </a:solidFill>
                <a:latin typeface="Tahoma" panose="020B0604030504040204" pitchFamily="34" charset="0"/>
              </a:rPr>
              <a:t>, en raison des fêtes, validez avec les différents intervenants que l’amendement pourra être traité à temps. </a:t>
            </a:r>
          </a:p>
          <a:p>
            <a:pPr marL="285750" indent="-285750">
              <a:buFont typeface="Wingdings" panose="05000000000000000000" pitchFamily="2" charset="2"/>
              <a:buChar char="v"/>
            </a:pPr>
            <a:r>
              <a:rPr lang="fr-CA" dirty="0">
                <a:solidFill>
                  <a:srgbClr val="000000"/>
                </a:solidFill>
                <a:latin typeface="Tahoma" panose="020B0604030504040204" pitchFamily="34" charset="0"/>
              </a:rPr>
              <a:t>Dès que l’amendement ne peut pas être traité à temps, il faudra faire un reclassement de salaire. Pensez à le préciser sur les notes de la DP, dans la section Finances. </a:t>
            </a:r>
          </a:p>
          <a:p>
            <a:endParaRPr lang="fr-CA" dirty="0"/>
          </a:p>
        </p:txBody>
      </p:sp>
    </p:spTree>
    <p:extLst>
      <p:ext uri="{BB962C8B-B14F-4D97-AF65-F5344CB8AC3E}">
        <p14:creationId xmlns:p14="http://schemas.microsoft.com/office/powerpoint/2010/main" val="18858438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457200" y="674954"/>
            <a:ext cx="8229600" cy="1143000"/>
          </a:xfrm>
        </p:spPr>
        <p:txBody>
          <a:bodyPr/>
          <a:lstStyle/>
          <a:p>
            <a:r>
              <a:rPr lang="fr-CA" altLang="fr-FR" sz="2800" dirty="0">
                <a:latin typeface="Arial" panose="020B0604020202020204" pitchFamily="34" charset="0"/>
                <a:ea typeface="ＭＳ Ｐゴシック" panose="020B0600070205080204" pitchFamily="34" charset="-128"/>
                <a:cs typeface="Arial" panose="020B0604020202020204" pitchFamily="34" charset="0"/>
              </a:rPr>
              <a:t>Question </a:t>
            </a:r>
            <a:r>
              <a:rPr lang="fr-CA" altLang="fr-FR" sz="2800" dirty="0" smtClean="0">
                <a:latin typeface="Arial" panose="020B0604020202020204" pitchFamily="34" charset="0"/>
                <a:ea typeface="ＭＳ Ｐゴシック" panose="020B0600070205080204" pitchFamily="34" charset="-128"/>
                <a:cs typeface="Arial" panose="020B0604020202020204" pitchFamily="34" charset="0"/>
              </a:rPr>
              <a:t>6</a:t>
            </a:r>
            <a:endParaRPr lang="fr-CA" altLang="fr-FR" sz="28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ZoneTexte 1">
            <a:extLst>
              <a:ext uri="{FF2B5EF4-FFF2-40B4-BE49-F238E27FC236}">
                <a16:creationId xmlns:a16="http://schemas.microsoft.com/office/drawing/2014/main" xmlns="" id="{7179D5D2-C116-4260-91F4-5CE7197E299F}"/>
              </a:ext>
            </a:extLst>
          </p:cNvPr>
          <p:cNvSpPr txBox="1"/>
          <p:nvPr/>
        </p:nvSpPr>
        <p:spPr>
          <a:xfrm>
            <a:off x="754912" y="1637414"/>
            <a:ext cx="7336465" cy="923330"/>
          </a:xfrm>
          <a:prstGeom prst="rect">
            <a:avLst/>
          </a:prstGeom>
          <a:noFill/>
        </p:spPr>
        <p:txBody>
          <a:bodyPr wrap="square" rtlCol="0">
            <a:spAutoFit/>
          </a:bodyPr>
          <a:lstStyle/>
          <a:p>
            <a:r>
              <a:rPr lang="fr-CA" dirty="0"/>
              <a:t>Parmi les cas suivants, quels sont ceux qui expliquent que des changements de distribution budgétaires doivent intervenir rétroactivement (par amendement + reclassement salarial)?</a:t>
            </a:r>
          </a:p>
        </p:txBody>
      </p:sp>
      <p:sp>
        <p:nvSpPr>
          <p:cNvPr id="5" name="Bouton d'action : Personnalisé 6">
            <a:hlinkClick r:id="" action="ppaction://noaction" highlightClick="1"/>
            <a:extLst>
              <a:ext uri="{FF2B5EF4-FFF2-40B4-BE49-F238E27FC236}">
                <a16:creationId xmlns:a16="http://schemas.microsoft.com/office/drawing/2014/main" xmlns="" id="{DA006B46-77A6-4948-A0D0-59256F4AF352}"/>
              </a:ext>
            </a:extLst>
          </p:cNvPr>
          <p:cNvSpPr/>
          <p:nvPr/>
        </p:nvSpPr>
        <p:spPr>
          <a:xfrm>
            <a:off x="2500260" y="2820990"/>
            <a:ext cx="4143478" cy="608010"/>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1200" b="1" dirty="0">
                <a:solidFill>
                  <a:schemeClr val="tx1"/>
                </a:solidFill>
              </a:rPr>
              <a:t>Les fonds d’un nouveau budget ne sont pas encore disponibles (déontologie, lettre d’entente ou contrats, ouverture du compte,…)</a:t>
            </a:r>
          </a:p>
        </p:txBody>
      </p:sp>
      <p:sp>
        <p:nvSpPr>
          <p:cNvPr id="6" name="Bouton d'action : Personnalisé 6">
            <a:hlinkClick r:id="" action="ppaction://noaction" highlightClick="1"/>
            <a:extLst>
              <a:ext uri="{FF2B5EF4-FFF2-40B4-BE49-F238E27FC236}">
                <a16:creationId xmlns:a16="http://schemas.microsoft.com/office/drawing/2014/main" xmlns="" id="{EC578D6F-0221-4A9A-B9D5-B0E21CBB11E4}"/>
              </a:ext>
            </a:extLst>
          </p:cNvPr>
          <p:cNvSpPr/>
          <p:nvPr/>
        </p:nvSpPr>
        <p:spPr>
          <a:xfrm>
            <a:off x="2553423" y="3646116"/>
            <a:ext cx="4037153" cy="914400"/>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1200" b="1" dirty="0">
                <a:solidFill>
                  <a:schemeClr val="tx1"/>
                </a:solidFill>
              </a:rPr>
              <a:t>Les besoins de la recherche ont évolué, et les employés doivent et ont commencé à travailler selon une proportion différente que ce qui était indiqué dans leur DP qui est en répartition automatique.</a:t>
            </a:r>
          </a:p>
        </p:txBody>
      </p:sp>
      <p:sp>
        <p:nvSpPr>
          <p:cNvPr id="8" name="Bouton d'action : Personnalisé 6">
            <a:hlinkClick r:id="" action="ppaction://noaction" highlightClick="1"/>
            <a:extLst>
              <a:ext uri="{FF2B5EF4-FFF2-40B4-BE49-F238E27FC236}">
                <a16:creationId xmlns:a16="http://schemas.microsoft.com/office/drawing/2014/main" xmlns="" id="{3E5EF5C7-06D8-48C5-903A-DD2C608E6C43}"/>
              </a:ext>
            </a:extLst>
          </p:cNvPr>
          <p:cNvSpPr/>
          <p:nvPr/>
        </p:nvSpPr>
        <p:spPr>
          <a:xfrm>
            <a:off x="2553422" y="4820762"/>
            <a:ext cx="4037153" cy="914400"/>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1200" b="1" dirty="0">
                <a:solidFill>
                  <a:schemeClr val="tx1"/>
                </a:solidFill>
              </a:rPr>
              <a:t>Un projet sur lequel plusieurs </a:t>
            </a:r>
            <a:r>
              <a:rPr lang="fr-CA" sz="1200" b="1" dirty="0" smtClean="0">
                <a:solidFill>
                  <a:schemeClr val="tx1"/>
                </a:solidFill>
              </a:rPr>
              <a:t>employés travaillent </a:t>
            </a:r>
            <a:r>
              <a:rPr lang="fr-CA" sz="1200" b="1" dirty="0">
                <a:solidFill>
                  <a:schemeClr val="tx1"/>
                </a:solidFill>
              </a:rPr>
              <a:t>va terminer. Cependant, un des employés a été / est en maladie et/ou absence sans solde, créant un surplus dans le compte qui doit fermer. </a:t>
            </a:r>
          </a:p>
        </p:txBody>
      </p:sp>
      <p:sp>
        <p:nvSpPr>
          <p:cNvPr id="7" name="Bouton d'action : Personnalisé 6">
            <a:hlinkClick r:id="" action="ppaction://noaction" highlightClick="1"/>
            <a:extLst>
              <a:ext uri="{FF2B5EF4-FFF2-40B4-BE49-F238E27FC236}">
                <a16:creationId xmlns:a16="http://schemas.microsoft.com/office/drawing/2014/main" xmlns="" id="{3E5EF5C7-06D8-48C5-903A-DD2C608E6C43}"/>
              </a:ext>
            </a:extLst>
          </p:cNvPr>
          <p:cNvSpPr/>
          <p:nvPr/>
        </p:nvSpPr>
        <p:spPr>
          <a:xfrm>
            <a:off x="2606585" y="5991126"/>
            <a:ext cx="4037153" cy="340665"/>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1200" b="1" dirty="0" smtClean="0">
                <a:solidFill>
                  <a:schemeClr val="tx1"/>
                </a:solidFill>
              </a:rPr>
              <a:t>Toutes ces réponses</a:t>
            </a:r>
            <a:endParaRPr lang="fr-CA" sz="1200" b="1" dirty="0">
              <a:solidFill>
                <a:schemeClr val="tx1"/>
              </a:solidFill>
            </a:endParaRPr>
          </a:p>
        </p:txBody>
      </p:sp>
    </p:spTree>
    <p:extLst>
      <p:ext uri="{BB962C8B-B14F-4D97-AF65-F5344CB8AC3E}">
        <p14:creationId xmlns:p14="http://schemas.microsoft.com/office/powerpoint/2010/main" val="4146492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a:xfrm>
            <a:off x="457200" y="674954"/>
            <a:ext cx="8229600" cy="1143000"/>
          </a:xfrm>
        </p:spPr>
        <p:txBody>
          <a:bodyPr/>
          <a:lstStyle/>
          <a:p>
            <a:r>
              <a:rPr lang="fr-CA" altLang="fr-FR" sz="2800" dirty="0">
                <a:latin typeface="Arial" panose="020B0604020202020204" pitchFamily="34" charset="0"/>
                <a:ea typeface="ＭＳ Ｐゴシック" panose="020B0600070205080204" pitchFamily="34" charset="-128"/>
                <a:cs typeface="Arial" panose="020B0604020202020204" pitchFamily="34" charset="0"/>
              </a:rPr>
              <a:t>Réponse </a:t>
            </a:r>
            <a:r>
              <a:rPr lang="fr-CA" altLang="fr-FR" sz="2800" dirty="0" smtClean="0">
                <a:latin typeface="Arial" panose="020B0604020202020204" pitchFamily="34" charset="0"/>
                <a:ea typeface="ＭＳ Ｐゴシック" panose="020B0600070205080204" pitchFamily="34" charset="-128"/>
                <a:cs typeface="Arial" panose="020B0604020202020204" pitchFamily="34" charset="0"/>
              </a:rPr>
              <a:t>6</a:t>
            </a:r>
            <a:endParaRPr lang="fr-CA" altLang="fr-FR" sz="28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ZoneTexte 1">
            <a:extLst>
              <a:ext uri="{FF2B5EF4-FFF2-40B4-BE49-F238E27FC236}">
                <a16:creationId xmlns:a16="http://schemas.microsoft.com/office/drawing/2014/main" xmlns="" id="{7179D5D2-C116-4260-91F4-5CE7197E299F}"/>
              </a:ext>
            </a:extLst>
          </p:cNvPr>
          <p:cNvSpPr txBox="1"/>
          <p:nvPr/>
        </p:nvSpPr>
        <p:spPr>
          <a:xfrm>
            <a:off x="754912" y="1859339"/>
            <a:ext cx="7336465" cy="2862322"/>
          </a:xfrm>
          <a:prstGeom prst="rect">
            <a:avLst/>
          </a:prstGeom>
          <a:noFill/>
        </p:spPr>
        <p:txBody>
          <a:bodyPr wrap="square" rtlCol="0">
            <a:spAutoFit/>
          </a:bodyPr>
          <a:lstStyle/>
          <a:p>
            <a:pPr algn="just"/>
            <a:r>
              <a:rPr lang="fr-CA" dirty="0"/>
              <a:t>La bonne réponse est: Toutes ces réponses. </a:t>
            </a:r>
          </a:p>
          <a:p>
            <a:pPr algn="just"/>
            <a:r>
              <a:rPr lang="fr-CA" dirty="0"/>
              <a:t>D’autres exemples pourraient probablement être cités. </a:t>
            </a:r>
          </a:p>
          <a:p>
            <a:pPr algn="just"/>
            <a:endParaRPr lang="fr-CA" dirty="0"/>
          </a:p>
          <a:p>
            <a:pPr marL="285750" indent="-285750" algn="just">
              <a:buFont typeface="Wingdings" panose="05000000000000000000" pitchFamily="2" charset="2"/>
              <a:buChar char="v"/>
            </a:pPr>
            <a:r>
              <a:rPr lang="fr-CA" dirty="0"/>
              <a:t>De nombreux paramètres entrent en ligne de compte pour la gestion des budgets des chercheurs, ce qui </a:t>
            </a:r>
            <a:r>
              <a:rPr lang="fr-CA" dirty="0" smtClean="0"/>
              <a:t>implique </a:t>
            </a:r>
            <a:r>
              <a:rPr lang="fr-CA" dirty="0"/>
              <a:t>parfois des amendements et des reclassements salariaux. </a:t>
            </a:r>
          </a:p>
          <a:p>
            <a:pPr marL="285750" indent="-285750" algn="just">
              <a:buFont typeface="Wingdings" panose="05000000000000000000" pitchFamily="2" charset="2"/>
              <a:buChar char="v"/>
            </a:pPr>
            <a:r>
              <a:rPr lang="fr-CA" dirty="0"/>
              <a:t>Il est important de continuer </a:t>
            </a:r>
            <a:r>
              <a:rPr lang="fr-CA" dirty="0" smtClean="0"/>
              <a:t>les efforts </a:t>
            </a:r>
            <a:r>
              <a:rPr lang="fr-CA" dirty="0"/>
              <a:t>pour sensibiliser nos chercheurs à l’importance de nous tenir informés en temps réel de ces ajustements. </a:t>
            </a:r>
          </a:p>
          <a:p>
            <a:pPr marL="285750" indent="-285750" algn="just">
              <a:buFont typeface="Wingdings" panose="05000000000000000000" pitchFamily="2" charset="2"/>
              <a:buChar char="v"/>
            </a:pPr>
            <a:r>
              <a:rPr lang="fr-CA" dirty="0"/>
              <a:t>Cependant, il restera des situations où cela ne sera pas possible. </a:t>
            </a:r>
          </a:p>
        </p:txBody>
      </p:sp>
    </p:spTree>
    <p:extLst>
      <p:ext uri="{BB962C8B-B14F-4D97-AF65-F5344CB8AC3E}">
        <p14:creationId xmlns:p14="http://schemas.microsoft.com/office/powerpoint/2010/main" val="620249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457200" y="1193800"/>
            <a:ext cx="8229600" cy="773113"/>
          </a:xfrm>
        </p:spPr>
        <p:txBody>
          <a:bodyPr/>
          <a:lstStyle/>
          <a:p>
            <a:r>
              <a:rPr lang="fr-CA" altLang="fr-FR" dirty="0">
                <a:latin typeface="Arial" panose="020B0604020202020204" pitchFamily="34" charset="0"/>
                <a:ea typeface="ＭＳ Ｐゴシック" panose="020B0600070205080204" pitchFamily="34" charset="-128"/>
                <a:cs typeface="Arial" panose="020B0604020202020204" pitchFamily="34" charset="0"/>
              </a:rPr>
              <a:t>Merci d’avoir fait ce test</a:t>
            </a:r>
          </a:p>
        </p:txBody>
      </p:sp>
      <p:sp>
        <p:nvSpPr>
          <p:cNvPr id="34819" name="ZoneTexte 5"/>
          <p:cNvSpPr txBox="1">
            <a:spLocks noChangeArrowheads="1"/>
          </p:cNvSpPr>
          <p:nvPr/>
        </p:nvSpPr>
        <p:spPr bwMode="auto">
          <a:xfrm>
            <a:off x="357188" y="2820988"/>
            <a:ext cx="81692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fr-CA" altLang="fr-FR" sz="1800" dirty="0"/>
              <a:t>Nous espérons qu’il aura contribué à clarifier certains aspects.</a:t>
            </a:r>
          </a:p>
          <a:p>
            <a:pPr eaLnBrk="1" hangingPunct="1">
              <a:spcBef>
                <a:spcPct val="0"/>
              </a:spcBef>
              <a:buClrTx/>
              <a:buFontTx/>
              <a:buNone/>
            </a:pPr>
            <a:endParaRPr lang="fr-CA" altLang="fr-FR" sz="1800" dirty="0"/>
          </a:p>
          <a:p>
            <a:pPr eaLnBrk="1" hangingPunct="1">
              <a:spcBef>
                <a:spcPct val="0"/>
              </a:spcBef>
              <a:buClrTx/>
              <a:buFontTx/>
              <a:buNone/>
            </a:pPr>
            <a:r>
              <a:rPr lang="fr-CA" altLang="fr-FR" sz="1800" dirty="0"/>
              <a:t>En cas de questions, n’hésitez pas à contacter l’équipe Agora à l’adresse:</a:t>
            </a:r>
          </a:p>
          <a:p>
            <a:pPr eaLnBrk="1" hangingPunct="1">
              <a:spcBef>
                <a:spcPct val="0"/>
              </a:spcBef>
              <a:buClrTx/>
              <a:buFontTx/>
              <a:buNone/>
            </a:pPr>
            <a:r>
              <a:rPr lang="fr-CA" altLang="fr-FR" sz="1800" dirty="0" smtClean="0">
                <a:hlinkClick r:id="rId2"/>
              </a:rPr>
              <a:t>Agora@crchudequebec.ulaval.ca</a:t>
            </a:r>
            <a:r>
              <a:rPr lang="fr-CA" altLang="fr-FR" sz="1800" dirty="0"/>
              <a:t> </a:t>
            </a:r>
            <a:r>
              <a:rPr lang="fr-CA" altLang="fr-FR" sz="1800" dirty="0" smtClean="0"/>
              <a:t>ou </a:t>
            </a:r>
            <a:r>
              <a:rPr lang="fr-CA" altLang="fr-FR" sz="1800" dirty="0"/>
              <a:t>au 418-525-4444 poste 54411 (Barbara Verson). </a:t>
            </a:r>
          </a:p>
          <a:p>
            <a:pPr eaLnBrk="1" hangingPunct="1">
              <a:spcBef>
                <a:spcPct val="0"/>
              </a:spcBef>
              <a:buClrTx/>
              <a:buFontTx/>
              <a:buNone/>
            </a:pPr>
            <a:endParaRPr lang="fr-CA" altLang="fr-FR" sz="1800" dirty="0"/>
          </a:p>
        </p:txBody>
      </p:sp>
    </p:spTree>
  </p:cSld>
  <p:clrMapOvr>
    <a:masterClrMapping/>
  </p:clrMapOvr>
</p:sld>
</file>

<file path=ppt/theme/theme1.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resentation_powerpoint_gabarit">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presentation_powerpoint_gabarit">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7351</TotalTime>
  <Words>4233</Words>
  <Application>Microsoft Office PowerPoint</Application>
  <PresentationFormat>Affichage à l'écran (4:3)</PresentationFormat>
  <Paragraphs>1034</Paragraphs>
  <Slides>47</Slides>
  <Notes>0</Notes>
  <HiddenSlides>0</HiddenSlides>
  <MMClips>0</MMClips>
  <ScaleCrop>false</ScaleCrop>
  <HeadingPairs>
    <vt:vector size="6" baseType="variant">
      <vt:variant>
        <vt:lpstr>Polices utilisées</vt:lpstr>
      </vt:variant>
      <vt:variant>
        <vt:i4>7</vt:i4>
      </vt:variant>
      <vt:variant>
        <vt:lpstr>Thème</vt:lpstr>
      </vt:variant>
      <vt:variant>
        <vt:i4>9</vt:i4>
      </vt:variant>
      <vt:variant>
        <vt:lpstr>Titres des diapositives</vt:lpstr>
      </vt:variant>
      <vt:variant>
        <vt:i4>47</vt:i4>
      </vt:variant>
    </vt:vector>
  </HeadingPairs>
  <TitlesOfParts>
    <vt:vector size="63" baseType="lpstr">
      <vt:lpstr>ＭＳ Ｐゴシック</vt:lpstr>
      <vt:lpstr>ＭＳ Ｐゴシック</vt:lpstr>
      <vt:lpstr>Arial</vt:lpstr>
      <vt:lpstr>Calibri</vt:lpstr>
      <vt:lpstr>Tahoma</vt:lpstr>
      <vt:lpstr>Univers 55</vt:lpstr>
      <vt:lpstr>Wingdings</vt:lpstr>
      <vt:lpstr>1_Thème Office</vt:lpstr>
      <vt:lpstr>2_Thème Office</vt:lpstr>
      <vt:lpstr>presentation_powerpoint_gabarit</vt:lpstr>
      <vt:lpstr>3_Thème Office</vt:lpstr>
      <vt:lpstr>Thème Office</vt:lpstr>
      <vt:lpstr>4_Thème Office</vt:lpstr>
      <vt:lpstr>1_presentation_powerpoint_gabarit</vt:lpstr>
      <vt:lpstr>5_Thème Office</vt:lpstr>
      <vt:lpstr>6_Thème Office</vt:lpstr>
      <vt:lpstr>AGORA</vt:lpstr>
      <vt:lpstr>Question 1</vt:lpstr>
      <vt:lpstr>Calendrier financier</vt:lpstr>
      <vt:lpstr>Question 1 – Possibilité1</vt:lpstr>
      <vt:lpstr>Question 1 – Possibilité 2</vt:lpstr>
      <vt:lpstr>Réponse 1</vt:lpstr>
      <vt:lpstr>Réponse 1</vt:lpstr>
      <vt:lpstr>Réponse 1</vt:lpstr>
      <vt:lpstr>Réponse 1</vt:lpstr>
      <vt:lpstr>Réponse 1</vt:lpstr>
      <vt:lpstr>Question 2</vt:lpstr>
      <vt:lpstr>Calendrier financier</vt:lpstr>
      <vt:lpstr>Question 2 – Possibilité 1</vt:lpstr>
      <vt:lpstr>Question 2 – Possibilité 2</vt:lpstr>
      <vt:lpstr>Réponse 2</vt:lpstr>
      <vt:lpstr>Réponse 2</vt:lpstr>
      <vt:lpstr>Réponse 2</vt:lpstr>
      <vt:lpstr>Réponse 2</vt:lpstr>
      <vt:lpstr>Réponse 2</vt:lpstr>
      <vt:lpstr>Réponse 2</vt:lpstr>
      <vt:lpstr>Question 3</vt:lpstr>
      <vt:lpstr>Calendrier financier</vt:lpstr>
      <vt:lpstr>Question 3 – Possibilité 1</vt:lpstr>
      <vt:lpstr>Question 3 – Possibilité 2</vt:lpstr>
      <vt:lpstr>Réponse 3</vt:lpstr>
      <vt:lpstr>Réponse 3</vt:lpstr>
      <vt:lpstr>Réponse 3</vt:lpstr>
      <vt:lpstr>Réponse 3</vt:lpstr>
      <vt:lpstr>Réponse 3</vt:lpstr>
      <vt:lpstr>Question 4</vt:lpstr>
      <vt:lpstr>Calendrier financier</vt:lpstr>
      <vt:lpstr>Question 4 – Possibilité 1</vt:lpstr>
      <vt:lpstr>Question 4 – Possibilité 2</vt:lpstr>
      <vt:lpstr>Réponse 4</vt:lpstr>
      <vt:lpstr>Réponse 4</vt:lpstr>
      <vt:lpstr>Réponse 4</vt:lpstr>
      <vt:lpstr>Réponse 4</vt:lpstr>
      <vt:lpstr>Réponse 4</vt:lpstr>
      <vt:lpstr>Question 5</vt:lpstr>
      <vt:lpstr>Question 5</vt:lpstr>
      <vt:lpstr>Calendrier financier</vt:lpstr>
      <vt:lpstr>Réponse 5</vt:lpstr>
      <vt:lpstr>Réponse 5</vt:lpstr>
      <vt:lpstr>Réponse 5</vt:lpstr>
      <vt:lpstr>Question 6</vt:lpstr>
      <vt:lpstr>Réponse 6</vt:lpstr>
      <vt:lpstr>Merci d’avoir fait ce test</vt:lpstr>
    </vt:vector>
  </TitlesOfParts>
  <Company>CHUQ</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Graphistes</dc:creator>
  <cp:lastModifiedBy>Barbara Verson</cp:lastModifiedBy>
  <cp:revision>493</cp:revision>
  <cp:lastPrinted>2018-11-30T14:01:09Z</cp:lastPrinted>
  <dcterms:created xsi:type="dcterms:W3CDTF">2014-08-25T13:37:38Z</dcterms:created>
  <dcterms:modified xsi:type="dcterms:W3CDTF">2018-12-03T13:40:06Z</dcterms:modified>
</cp:coreProperties>
</file>